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86" r:id="rId5"/>
    <p:sldId id="274" r:id="rId6"/>
    <p:sldId id="278" r:id="rId7"/>
    <p:sldId id="292" r:id="rId8"/>
    <p:sldId id="260" r:id="rId9"/>
    <p:sldId id="285" r:id="rId10"/>
    <p:sldId id="289" r:id="rId11"/>
    <p:sldId id="290" r:id="rId12"/>
    <p:sldId id="291" r:id="rId13"/>
    <p:sldId id="293" r:id="rId14"/>
    <p:sldId id="283" r:id="rId15"/>
    <p:sldId id="284" r:id="rId16"/>
    <p:sldId id="282" r:id="rId17"/>
    <p:sldId id="296" r:id="rId18"/>
    <p:sldId id="287" r:id="rId19"/>
    <p:sldId id="288" r:id="rId20"/>
    <p:sldId id="279" r:id="rId21"/>
    <p:sldId id="280" r:id="rId22"/>
    <p:sldId id="281" r:id="rId2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FCF69-B5A2-DA5B-F648-6945A988F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EF7FD8-CEA8-6EC3-7EE1-78BEA047F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8D7A9-B1E9-2370-59B7-62C1475BB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20DB-09DE-49F1-BD90-1FF148B29971}" type="datetimeFigureOut">
              <a:rPr lang="sk-SK" smtClean="0"/>
              <a:t>24. 11. 2023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7718F-8350-D2FB-B80D-DFFA70004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E9BA8-F190-40D3-FD7A-4006095AF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AEDBC-58CE-481C-8C7E-D995350D50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1782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5CF2F-3BF5-FBC5-E3E8-8956F2D8B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DEAA4C-C1EB-A7D1-C10C-8CCAC05BE6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0CA3A-B76B-3E9B-FF0F-5FBC2D59B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20DB-09DE-49F1-BD90-1FF148B29971}" type="datetimeFigureOut">
              <a:rPr lang="sk-SK" smtClean="0"/>
              <a:t>24. 11. 2023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C7494-E129-01C4-C31F-D679C6215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3D804-F810-E5FD-43C8-7F2373A13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AEDBC-58CE-481C-8C7E-D995350D50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4064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170AD2-B9BF-2775-08CC-A6FE637D76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A5F1D5-879A-5A92-38D3-5694CC973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A1EF3-CBD1-1588-1891-5181CC91D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20DB-09DE-49F1-BD90-1FF148B29971}" type="datetimeFigureOut">
              <a:rPr lang="sk-SK" smtClean="0"/>
              <a:t>24. 11. 2023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2CD47-4082-3B95-1B7A-906382508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9F076-45FB-400A-8782-4992DB1E1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AEDBC-58CE-481C-8C7E-D995350D50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9806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A673D-2810-D8A9-2348-9F3D73BA5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0C24B-C5AC-BDA5-247D-9D8FD3502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F30C3-D10E-E54A-E743-3D913A5E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20DB-09DE-49F1-BD90-1FF148B29971}" type="datetimeFigureOut">
              <a:rPr lang="sk-SK" smtClean="0"/>
              <a:t>24. 11. 2023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951B8-B0F5-BF57-824B-6F7517537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EFD63-CE49-2BD4-4CB1-5402C90B4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AEDBC-58CE-481C-8C7E-D995350D50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1457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78CD1-CD89-9B2F-00D1-AF46D9181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B4F9B9-AAED-88E9-F30E-2844B846F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19F50-88CB-E635-06A6-A68FADFEE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20DB-09DE-49F1-BD90-1FF148B29971}" type="datetimeFigureOut">
              <a:rPr lang="sk-SK" smtClean="0"/>
              <a:t>24. 11. 2023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43D96-2325-C1A2-41D9-D248D5B12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48687-A7EC-A703-0034-259C12EBA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AEDBC-58CE-481C-8C7E-D995350D50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0341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47E6-1D17-3130-0A08-5AF58E66E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45F69-ADC8-C95B-8DD4-64AC2F1E2A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38F8BA-0F79-987B-468B-44D823C00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A071FA-8EFE-90C2-734C-35EF2CA75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20DB-09DE-49F1-BD90-1FF148B29971}" type="datetimeFigureOut">
              <a:rPr lang="sk-SK" smtClean="0"/>
              <a:t>24. 11. 2023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8D380B-482F-91D9-20E6-CD1988FBC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F11491-70C9-3065-3A25-012BF43D4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AEDBC-58CE-481C-8C7E-D995350D50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42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67312-5A19-2C14-86B9-72B06CB68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66E30-EAD7-C131-A9C4-C2306BF3C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8A5761-99EB-9CE9-CCDF-C90457255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C5F09A-21AF-9460-7FEB-E5A6DD593C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7E1537-DA41-EA68-F818-9949EDB41D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11ABA7-7068-882B-BB6A-1295949BA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20DB-09DE-49F1-BD90-1FF148B29971}" type="datetimeFigureOut">
              <a:rPr lang="sk-SK" smtClean="0"/>
              <a:t>24. 11. 2023</a:t>
            </a:fld>
            <a:endParaRPr lang="sk-S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9A47E5-09F9-2D90-FEAF-BACA6D545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FAFB47-5959-ACF9-8872-27EA8B89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AEDBC-58CE-481C-8C7E-D995350D50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01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A2E4E-60B4-B742-B3A9-7C42EDA5F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22756-EE33-9449-07DD-067DA1A50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20DB-09DE-49F1-BD90-1FF148B29971}" type="datetimeFigureOut">
              <a:rPr lang="sk-SK" smtClean="0"/>
              <a:t>24. 11. 2023</a:t>
            </a:fld>
            <a:endParaRPr lang="sk-S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38484-84AA-41DB-5699-8F0FE14B7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F86A9-9311-B45C-450E-604850FD7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AEDBC-58CE-481C-8C7E-D995350D50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687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28F9CF-24D1-1DE7-DAC2-07E74A983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20DB-09DE-49F1-BD90-1FF148B29971}" type="datetimeFigureOut">
              <a:rPr lang="sk-SK" smtClean="0"/>
              <a:t>24. 11. 2023</a:t>
            </a:fld>
            <a:endParaRPr lang="sk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29021E-19FD-46E1-59C2-47E79F462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2C94F-FE57-F840-2143-18ADD742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AEDBC-58CE-481C-8C7E-D995350D50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6765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17390-E2FC-6216-5CED-3CDDCB6CD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3BCA9-055F-BE67-E8E0-7CC3536CC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774BBA-EBBF-CF60-EE53-545E3C906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CF8AC0-AF22-585F-5347-4C630B4F0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20DB-09DE-49F1-BD90-1FF148B29971}" type="datetimeFigureOut">
              <a:rPr lang="sk-SK" smtClean="0"/>
              <a:t>24. 11. 2023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B213AC-767B-F400-001D-04793995B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4AF77-1027-AD2F-2A9A-482F03D83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AEDBC-58CE-481C-8C7E-D995350D50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681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ECC61-499A-D4F7-75F0-D9ED8BD29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962447-3973-ED85-8F42-FCF296E56B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D97F6-2D9D-B8D6-2751-B2E9106DF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DFBBF-38AC-5233-29BA-1BA18C67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20DB-09DE-49F1-BD90-1FF148B29971}" type="datetimeFigureOut">
              <a:rPr lang="sk-SK" smtClean="0"/>
              <a:t>24. 11. 2023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CADAD-7395-9B67-516E-90F02140B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BB61E0-ECF7-6087-CAF8-C071D6316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AEDBC-58CE-481C-8C7E-D995350D50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1764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664579-08A2-B491-C299-EBF38F963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9E009-6F2D-F5C3-CE98-FE7F38085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41046-AFCC-705F-CCB9-0E3A51B263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420DB-09DE-49F1-BD90-1FF148B29971}" type="datetimeFigureOut">
              <a:rPr lang="sk-SK" smtClean="0"/>
              <a:t>24. 11. 2023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1097E-719F-2D00-2F4F-79BB9DA4B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561BB-AEB7-73BE-93D3-C84BE25E0A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AEDBC-58CE-481C-8C7E-D995350D50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877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mailto:marcel.kvassay@savba.sk" TargetMode="External"/><Relationship Id="rId7" Type="http://schemas.openxmlformats.org/officeDocument/2006/relationships/image" Target="../media/image1.png"/><Relationship Id="rId2" Type="http://schemas.openxmlformats.org/officeDocument/2006/relationships/hyperlink" Target="mailto:peter.krammer@savba.sk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ladislav.hluchy@savba.sk" TargetMode="External"/><Relationship Id="rId5" Type="http://schemas.openxmlformats.org/officeDocument/2006/relationships/hyperlink" Target="mailto:Jan.mojzis@savba.sk" TargetMode="External"/><Relationship Id="rId4" Type="http://schemas.openxmlformats.org/officeDocument/2006/relationships/hyperlink" Target="mailto:ondrej.habala@savba.sk" TargetMode="Externa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97CF5E6-D15D-237B-3AF6-2B5EC0CF74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8063" y="4997116"/>
            <a:ext cx="9144000" cy="1447796"/>
          </a:xfrm>
        </p:spPr>
        <p:txBody>
          <a:bodyPr>
            <a:normAutofit fontScale="40000" lnSpcReduction="20000"/>
          </a:bodyPr>
          <a:lstStyle/>
          <a:p>
            <a:pPr algn="r"/>
            <a:r>
              <a:rPr lang="sk-SK" sz="3700" dirty="0"/>
              <a:t>Peter Krammer, Marcel </a:t>
            </a:r>
            <a:r>
              <a:rPr lang="sk-SK" sz="3700" dirty="0" err="1"/>
              <a:t>Kvassay</a:t>
            </a:r>
            <a:r>
              <a:rPr lang="sk-SK" sz="3700" dirty="0"/>
              <a:t>, Ondrej Habala, </a:t>
            </a:r>
          </a:p>
          <a:p>
            <a:pPr algn="r"/>
            <a:r>
              <a:rPr lang="sk-SK" sz="3700" dirty="0"/>
              <a:t>Ján Mojžiš, Ladislav Hluchý</a:t>
            </a:r>
          </a:p>
          <a:p>
            <a:pPr algn="r"/>
            <a:r>
              <a:rPr lang="sk-SK" sz="3700" dirty="0">
                <a:hlinkClick r:id="rId2"/>
              </a:rPr>
              <a:t>peter.krammer@savba.sk</a:t>
            </a:r>
            <a:r>
              <a:rPr lang="sk-SK" sz="3700" dirty="0"/>
              <a:t>, </a:t>
            </a:r>
            <a:r>
              <a:rPr lang="sk-SK" sz="3700" dirty="0">
                <a:hlinkClick r:id="rId3"/>
              </a:rPr>
              <a:t>marcel.kvassay@savba.sk</a:t>
            </a:r>
            <a:r>
              <a:rPr lang="sk-SK" sz="3700" dirty="0"/>
              <a:t>, </a:t>
            </a:r>
            <a:r>
              <a:rPr lang="sk-SK" sz="3700" dirty="0">
                <a:hlinkClick r:id="rId4"/>
              </a:rPr>
              <a:t>ondrej.habala@savba.sk</a:t>
            </a:r>
            <a:r>
              <a:rPr lang="sk-SK" sz="3700" dirty="0"/>
              <a:t>,</a:t>
            </a:r>
          </a:p>
          <a:p>
            <a:pPr algn="r"/>
            <a:r>
              <a:rPr lang="sk-SK" sz="3700" dirty="0">
                <a:hlinkClick r:id="rId5"/>
              </a:rPr>
              <a:t>jan.mojzis@savba.sk</a:t>
            </a:r>
            <a:r>
              <a:rPr lang="sk-SK" sz="3700" dirty="0"/>
              <a:t>, </a:t>
            </a:r>
            <a:r>
              <a:rPr lang="sk-SK" sz="3700" dirty="0">
                <a:hlinkClick r:id="rId6"/>
              </a:rPr>
              <a:t>ladislav.hluchy@savba.sk</a:t>
            </a:r>
            <a:endParaRPr lang="sk-SK" sz="3700" dirty="0"/>
          </a:p>
          <a:p>
            <a:pPr algn="r"/>
            <a:r>
              <a:rPr lang="sk-SK" sz="3400" dirty="0"/>
              <a:t>November 2023, Bratislava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51125D-D83D-4512-8D27-0E0D7818BA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60" y="1652732"/>
            <a:ext cx="9716856" cy="19528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2A3573-CB89-F4B7-FBDE-0EB700B374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486" y="146413"/>
            <a:ext cx="1499937" cy="15063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376BC6-72B2-C243-08BF-A14E508E02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87" y="180599"/>
            <a:ext cx="5699459" cy="12196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9EAD7C-D2DF-2A95-DE83-27290C4F5EF6}"/>
              </a:ext>
            </a:extLst>
          </p:cNvPr>
          <p:cNvSpPr txBox="1"/>
          <p:nvPr/>
        </p:nvSpPr>
        <p:spPr>
          <a:xfrm>
            <a:off x="1004960" y="3858126"/>
            <a:ext cx="9716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/>
              <a:t>Prezentácia k záverečnej správe projektu</a:t>
            </a:r>
          </a:p>
        </p:txBody>
      </p:sp>
    </p:spTree>
    <p:extLst>
      <p:ext uri="{BB962C8B-B14F-4D97-AF65-F5344CB8AC3E}">
        <p14:creationId xmlns:p14="http://schemas.microsoft.com/office/powerpoint/2010/main" val="1881536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5A1D7-64CD-57D2-0327-383706190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Konfigurácia Systému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2DB4B-C7D4-9398-0BE5-F02A298AD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Inštalácia / overenie nainštalovania Java v 1.8+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r>
              <a:rPr lang="sk-SK" dirty="0"/>
              <a:t>Nastavenie konfiguračného súboru settings.ini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F41D73-C683-151F-11DB-C9BEBBDD0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906" y="2293183"/>
            <a:ext cx="6106377" cy="12288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9842CC-2474-CCF3-05AF-0A661F56F626}"/>
              </a:ext>
            </a:extLst>
          </p:cNvPr>
          <p:cNvSpPr txBox="1"/>
          <p:nvPr/>
        </p:nvSpPr>
        <p:spPr>
          <a:xfrm>
            <a:off x="1173906" y="4420597"/>
            <a:ext cx="6521116" cy="1566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kern="100" dirty="0">
                <a:effectLst/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c:/Users/Peter/Documents/NetBeansProjects/FVE/tmpDir/</a:t>
            </a:r>
            <a:endParaRPr lang="sk-S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kern="100" dirty="0">
                <a:effectLst/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c:/Users/Peter/Documents/NetBeansProjects/FVE/ciselniky/</a:t>
            </a:r>
            <a:endParaRPr lang="sk-S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kern="100" dirty="0">
                <a:effectLst/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c:/Users/Peter/Documents/NetBeansProjects/FVE/vystupy/</a:t>
            </a:r>
            <a:endParaRPr lang="sk-S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AA1256-C293-324C-296F-388B76E2BE05}"/>
              </a:ext>
            </a:extLst>
          </p:cNvPr>
          <p:cNvSpPr txBox="1"/>
          <p:nvPr/>
        </p:nvSpPr>
        <p:spPr>
          <a:xfrm>
            <a:off x="7189696" y="4413846"/>
            <a:ext cx="4295273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- umiestnenie adresára pre dočasné súbory </a:t>
            </a:r>
          </a:p>
          <a:p>
            <a:endParaRPr lang="sk-SK" sz="1000" dirty="0"/>
          </a:p>
          <a:p>
            <a:r>
              <a:rPr lang="sk-SK" dirty="0"/>
              <a:t>- umiestnenie adresára číselníkov</a:t>
            </a:r>
          </a:p>
          <a:p>
            <a:endParaRPr lang="sk-SK" sz="1050" dirty="0"/>
          </a:p>
          <a:p>
            <a:r>
              <a:rPr lang="sk-SK" dirty="0"/>
              <a:t>- umiestnenie adresára pre výstupy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53AE9D-8A5A-8667-438F-175022F72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18"/>
            <a:ext cx="1730514" cy="17305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D8AEEB-64BB-544A-B4BF-B971F9EF3B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274" y="146413"/>
            <a:ext cx="1189149" cy="11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75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68D7D-4F74-A716-C979-453B05B08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Zadefinovanie Číselníkov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EAE89-9353-FA80-902D-22AB7915D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Číselník lokalít ( lokality_FVE_ciselnik.csv )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r>
              <a:rPr lang="sk-SK" dirty="0"/>
              <a:t>Číselník inštalovaného výkonu </a:t>
            </a:r>
          </a:p>
          <a:p>
            <a:pPr marL="0" indent="0">
              <a:buNone/>
            </a:pPr>
            <a:r>
              <a:rPr lang="sk-SK" dirty="0"/>
              <a:t>   ( ciselnik_instal_vykonu.csv 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A6479C-EE2D-FF27-D2F4-CEF827242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18"/>
            <a:ext cx="1730514" cy="17305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718EBD-18DE-6238-21EF-6437C8308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274" y="146413"/>
            <a:ext cx="1189149" cy="1194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D698E2-1F4D-3520-96CB-1FBC7495F407}"/>
              </a:ext>
            </a:extLst>
          </p:cNvPr>
          <p:cNvSpPr txBox="1"/>
          <p:nvPr/>
        </p:nvSpPr>
        <p:spPr>
          <a:xfrm>
            <a:off x="1636294" y="2246945"/>
            <a:ext cx="8919411" cy="2364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Príklad súboru lokality_FVE_ciselnik.csv (demonštratívny príklad) :</a:t>
            </a:r>
            <a:endParaRPr lang="sk-S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kern="100" dirty="0">
                <a:effectLst/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FVELocationID,FVELocationName,NearMeteo1,NearMeteo2,NearMeteo3,NearMeteo4</a:t>
            </a:r>
            <a:endParaRPr lang="sk-S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kern="100" dirty="0">
                <a:effectLst/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Loc01,Zapadna Lokalita,ML01,ML02,ML03,ML05</a:t>
            </a:r>
            <a:endParaRPr lang="sk-S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kern="100" dirty="0">
                <a:effectLst/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Loc02,Stredna Lokalita,ML02,ML03,ML05,ML06</a:t>
            </a:r>
            <a:endParaRPr lang="sk-S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kern="100" dirty="0">
                <a:effectLst/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Loc03,Vychodna Lokalita,ML05,ML06,ML03,ML02</a:t>
            </a:r>
            <a:endParaRPr lang="sk-S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07DE7E-0E4F-EEE6-FE3D-22D1A6CF34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92" y="3761943"/>
            <a:ext cx="4020111" cy="309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09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07E17E-61E6-C43D-79AA-DFCF37F59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18"/>
            <a:ext cx="1730514" cy="17305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0D3E64-99FE-6CAA-E6A6-5EE89C6A9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Štruktúra Dátových Súborov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D6E48AA-3157-F54A-FA0E-C9E3713B18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97" y="1608778"/>
            <a:ext cx="6422505" cy="4154264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41F0A9-B5AD-4507-554C-68FCC15F96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274" y="146413"/>
            <a:ext cx="1189149" cy="11942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0CF591-6E00-6BD8-A1BD-523EB3EE95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364" y="2557324"/>
            <a:ext cx="6621059" cy="415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02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4A3C3-AF8D-9A29-4355-35002BBF7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4267"/>
            <a:ext cx="10515600" cy="853483"/>
          </a:xfrm>
        </p:spPr>
        <p:txBody>
          <a:bodyPr/>
          <a:lstStyle/>
          <a:p>
            <a:pPr algn="ctr"/>
            <a:r>
              <a:rPr lang="sk-SK" b="1" dirty="0"/>
              <a:t>Vstupné dáta pre FVE a </a:t>
            </a:r>
            <a:r>
              <a:rPr lang="sk-SK" b="1" dirty="0" err="1"/>
              <a:t>Meteo</a:t>
            </a:r>
            <a:r>
              <a:rPr lang="sk-SK" b="1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570294-42A8-AC31-F2E2-6E4B03E6C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1419604"/>
            <a:ext cx="7991475" cy="38537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5DE74F-03F1-ADCC-BB52-8740339A9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607" y="2547387"/>
            <a:ext cx="6999218" cy="41867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0A5A41-292F-2175-9DFB-14AEBD5DAC6A}"/>
              </a:ext>
            </a:extLst>
          </p:cNvPr>
          <p:cNvSpPr txBox="1"/>
          <p:nvPr/>
        </p:nvSpPr>
        <p:spPr>
          <a:xfrm>
            <a:off x="6963603" y="977976"/>
            <a:ext cx="2219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Excel </a:t>
            </a:r>
            <a:r>
              <a:rPr lang="sk-SK" dirty="0" err="1"/>
              <a:t>File</a:t>
            </a:r>
            <a:r>
              <a:rPr lang="sk-SK" dirty="0"/>
              <a:t> .</a:t>
            </a:r>
            <a:r>
              <a:rPr lang="sk-SK" dirty="0" err="1"/>
              <a:t>xlsx</a:t>
            </a:r>
            <a:endParaRPr lang="sk-S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04ED2C-06EC-7ABC-0FE0-125BACEBC90D}"/>
              </a:ext>
            </a:extLst>
          </p:cNvPr>
          <p:cNvSpPr txBox="1"/>
          <p:nvPr/>
        </p:nvSpPr>
        <p:spPr>
          <a:xfrm>
            <a:off x="10692218" y="2135003"/>
            <a:ext cx="1109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File</a:t>
            </a:r>
            <a:r>
              <a:rPr lang="sk-SK" dirty="0"/>
              <a:t> .</a:t>
            </a:r>
            <a:r>
              <a:rPr lang="sk-SK" dirty="0" err="1"/>
              <a:t>csv</a:t>
            </a:r>
            <a:endParaRPr lang="sk-SK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2D6CF59C-871F-9910-50D5-25F904B3B003}"/>
              </a:ext>
            </a:extLst>
          </p:cNvPr>
          <p:cNvSpPr/>
          <p:nvPr/>
        </p:nvSpPr>
        <p:spPr>
          <a:xfrm rot="17682649">
            <a:off x="9294221" y="924471"/>
            <a:ext cx="352425" cy="161956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5003FA-0573-A242-3E6A-61BCFED952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4" y="55919"/>
            <a:ext cx="1291389" cy="12913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FFBB05-2AE3-B157-2650-3CC9FD3871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979" y="186421"/>
            <a:ext cx="1291388" cy="129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70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20D99-0D16-7AF3-1141-8BDC14134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502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Sch</a:t>
            </a:r>
            <a:r>
              <a:rPr lang="sk-SK" b="1" dirty="0" err="1"/>
              <a:t>ématické</a:t>
            </a:r>
            <a:r>
              <a:rPr lang="sk-SK" b="1" dirty="0"/>
              <a:t> znázornenie </a:t>
            </a:r>
            <a:br>
              <a:rPr lang="sk-SK" b="1" dirty="0"/>
            </a:br>
            <a:r>
              <a:rPr lang="sk-SK" b="1" dirty="0"/>
              <a:t>vstupov a výstupov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105276-9066-BFED-CCD2-3571F03F9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18"/>
            <a:ext cx="1540042" cy="15400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266AC0-0135-82CE-4C7F-40C72A43A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726" y="146413"/>
            <a:ext cx="1397697" cy="14036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E9F444-FDE8-7D9F-67EC-5C8799FD9E52}"/>
              </a:ext>
            </a:extLst>
          </p:cNvPr>
          <p:cNvSpPr txBox="1"/>
          <p:nvPr/>
        </p:nvSpPr>
        <p:spPr>
          <a:xfrm>
            <a:off x="4838199" y="2994539"/>
            <a:ext cx="205338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dirty="0" err="1"/>
              <a:t>Trénovací</a:t>
            </a:r>
            <a:r>
              <a:rPr lang="sk-SK" dirty="0"/>
              <a:t> Modul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35BBB9-7358-FF33-2792-DBAF29DCC4FC}"/>
              </a:ext>
            </a:extLst>
          </p:cNvPr>
          <p:cNvSpPr txBox="1"/>
          <p:nvPr/>
        </p:nvSpPr>
        <p:spPr>
          <a:xfrm>
            <a:off x="4793078" y="4959737"/>
            <a:ext cx="205338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dirty="0" err="1"/>
              <a:t>Estimačný</a:t>
            </a:r>
            <a:r>
              <a:rPr lang="sk-SK" dirty="0"/>
              <a:t> </a:t>
            </a:r>
          </a:p>
          <a:p>
            <a:pPr algn="ctr"/>
            <a:r>
              <a:rPr lang="sk-SK" dirty="0"/>
              <a:t>Modul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755C00-2B73-4FD3-8266-00B91F0C24C8}"/>
              </a:ext>
            </a:extLst>
          </p:cNvPr>
          <p:cNvSpPr txBox="1"/>
          <p:nvPr/>
        </p:nvSpPr>
        <p:spPr>
          <a:xfrm>
            <a:off x="1152522" y="4924168"/>
            <a:ext cx="279633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k-SK" dirty="0"/>
              <a:t>Súbor modelu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946FA9-28EF-A180-BE68-C0ECBF1621B7}"/>
              </a:ext>
            </a:extLst>
          </p:cNvPr>
          <p:cNvSpPr txBox="1"/>
          <p:nvPr/>
        </p:nvSpPr>
        <p:spPr>
          <a:xfrm>
            <a:off x="8277224" y="3507343"/>
            <a:ext cx="277929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k-SK" dirty="0"/>
              <a:t>Odhad presnosti modelu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566DDB-2C7A-E6D8-D6BD-C58E486B848C}"/>
              </a:ext>
            </a:extLst>
          </p:cNvPr>
          <p:cNvSpPr txBox="1"/>
          <p:nvPr/>
        </p:nvSpPr>
        <p:spPr>
          <a:xfrm>
            <a:off x="8251658" y="5099867"/>
            <a:ext cx="279634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k-SK" dirty="0"/>
              <a:t>Textový súbor (vo formáte </a:t>
            </a:r>
            <a:r>
              <a:rPr lang="sk-SK" dirty="0" err="1"/>
              <a:t>csv</a:t>
            </a:r>
            <a:r>
              <a:rPr lang="sk-SK" dirty="0"/>
              <a:t>) s predpoveďami meranej a nemeranej </a:t>
            </a:r>
          </a:p>
          <a:p>
            <a:r>
              <a:rPr lang="sk-SK" dirty="0"/>
              <a:t>hodnoty FVE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BE834C-03C2-EE3A-606B-1805D03167FA}"/>
              </a:ext>
            </a:extLst>
          </p:cNvPr>
          <p:cNvSpPr txBox="1"/>
          <p:nvPr/>
        </p:nvSpPr>
        <p:spPr>
          <a:xfrm>
            <a:off x="8277224" y="4148778"/>
            <a:ext cx="279633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k-SK" dirty="0"/>
              <a:t>Grafické znázornenie hodnôt FVE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C4C7CA7A-B5BB-EF31-CFEC-1AE667A19B0A}"/>
              </a:ext>
            </a:extLst>
          </p:cNvPr>
          <p:cNvCxnSpPr>
            <a:cxnSpLocks/>
          </p:cNvCxnSpPr>
          <p:nvPr/>
        </p:nvCxnSpPr>
        <p:spPr>
          <a:xfrm flipV="1">
            <a:off x="6917656" y="2779797"/>
            <a:ext cx="1342524" cy="33414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57876B91-A798-C418-F7F1-C40E4FA4C467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6917656" y="3179205"/>
            <a:ext cx="1359568" cy="51280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4B38A9C0-4603-094B-E3BE-D2C6E0951443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6891588" y="5442167"/>
            <a:ext cx="1360070" cy="25786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DCCC52EF-7038-690E-247E-DE894742FFCB}"/>
              </a:ext>
            </a:extLst>
          </p:cNvPr>
          <p:cNvCxnSpPr>
            <a:cxnSpLocks/>
          </p:cNvCxnSpPr>
          <p:nvPr/>
        </p:nvCxnSpPr>
        <p:spPr>
          <a:xfrm flipV="1">
            <a:off x="6876053" y="4553249"/>
            <a:ext cx="1401171" cy="55558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5611C4B-33BC-8B0B-F051-A5049274FDE3}"/>
              </a:ext>
            </a:extLst>
          </p:cNvPr>
          <p:cNvSpPr txBox="1"/>
          <p:nvPr/>
        </p:nvSpPr>
        <p:spPr>
          <a:xfrm>
            <a:off x="8279230" y="2488018"/>
            <a:ext cx="279633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k-SK" dirty="0"/>
              <a:t>Súbor modelu </a:t>
            </a:r>
          </a:p>
          <a:p>
            <a:r>
              <a:rPr lang="sk-SK" dirty="0"/>
              <a:t>(združujúci všetky lokality)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040548-9CA8-4C2D-4864-89306EF71FE1}"/>
              </a:ext>
            </a:extLst>
          </p:cNvPr>
          <p:cNvSpPr txBox="1"/>
          <p:nvPr/>
        </p:nvSpPr>
        <p:spPr>
          <a:xfrm>
            <a:off x="1135481" y="2513139"/>
            <a:ext cx="279633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k-SK" dirty="0" err="1"/>
              <a:t>Trénovacie</a:t>
            </a:r>
            <a:r>
              <a:rPr lang="sk-SK" dirty="0"/>
              <a:t> </a:t>
            </a:r>
            <a:r>
              <a:rPr lang="sk-SK" dirty="0" err="1"/>
              <a:t>data</a:t>
            </a:r>
            <a:r>
              <a:rPr lang="sk-SK" dirty="0"/>
              <a:t> vo formáte </a:t>
            </a:r>
            <a:r>
              <a:rPr lang="sk-SK" dirty="0" err="1"/>
              <a:t>csv</a:t>
            </a:r>
            <a:r>
              <a:rPr lang="sk-SK" dirty="0"/>
              <a:t> (FVE a </a:t>
            </a:r>
            <a:r>
              <a:rPr lang="sk-SK" dirty="0" err="1"/>
              <a:t>meteo</a:t>
            </a:r>
            <a:r>
              <a:rPr lang="sk-SK" dirty="0"/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E4840D-2B5D-E306-21D5-1F8656161A37}"/>
              </a:ext>
            </a:extLst>
          </p:cNvPr>
          <p:cNvSpPr txBox="1"/>
          <p:nvPr/>
        </p:nvSpPr>
        <p:spPr>
          <a:xfrm>
            <a:off x="1135481" y="3411408"/>
            <a:ext cx="2796339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k-SK" dirty="0"/>
              <a:t>Vyplnené číselníky (s </a:t>
            </a:r>
            <a:r>
              <a:rPr lang="sk-SK" dirty="0" err="1"/>
              <a:t>info</a:t>
            </a:r>
            <a:r>
              <a:rPr lang="sk-SK" dirty="0"/>
              <a:t> o lokalitách, inštalovanom výkone, </a:t>
            </a:r>
            <a:r>
              <a:rPr lang="sk-SK" dirty="0" err="1"/>
              <a:t>nemeran</a:t>
            </a:r>
            <a:r>
              <a:rPr lang="en-US" dirty="0"/>
              <a:t>om in</a:t>
            </a:r>
            <a:r>
              <a:rPr lang="sk-SK" dirty="0" err="1"/>
              <a:t>štalovanom</a:t>
            </a:r>
            <a:r>
              <a:rPr lang="sk-SK" dirty="0"/>
              <a:t> výkone FVE) </a:t>
            </a:r>
          </a:p>
        </p:txBody>
      </p: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3E6B0B9B-20AF-2BBD-4435-EE785C929588}"/>
              </a:ext>
            </a:extLst>
          </p:cNvPr>
          <p:cNvCxnSpPr>
            <a:stCxn id="30" idx="3"/>
          </p:cNvCxnSpPr>
          <p:nvPr/>
        </p:nvCxnSpPr>
        <p:spPr>
          <a:xfrm>
            <a:off x="3931820" y="2836305"/>
            <a:ext cx="906379" cy="27763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D3A7A26D-4F9E-7A4B-0410-BA0F5624C347}"/>
              </a:ext>
            </a:extLst>
          </p:cNvPr>
          <p:cNvCxnSpPr/>
          <p:nvPr/>
        </p:nvCxnSpPr>
        <p:spPr>
          <a:xfrm flipV="1">
            <a:off x="3940341" y="3294407"/>
            <a:ext cx="866776" cy="75650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C647F401-368A-7829-DA71-13D116687704}"/>
              </a:ext>
            </a:extLst>
          </p:cNvPr>
          <p:cNvSpPr txBox="1"/>
          <p:nvPr/>
        </p:nvSpPr>
        <p:spPr>
          <a:xfrm>
            <a:off x="1144002" y="5503390"/>
            <a:ext cx="279633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k-SK" dirty="0"/>
              <a:t>dáta pre </a:t>
            </a:r>
            <a:r>
              <a:rPr lang="sk-SK" dirty="0" err="1"/>
              <a:t>estimáciu</a:t>
            </a:r>
            <a:r>
              <a:rPr lang="sk-SK" dirty="0"/>
              <a:t> vo formáte </a:t>
            </a:r>
            <a:r>
              <a:rPr lang="sk-SK" dirty="0" err="1"/>
              <a:t>csv</a:t>
            </a:r>
            <a:r>
              <a:rPr lang="sk-SK" dirty="0"/>
              <a:t> (</a:t>
            </a:r>
            <a:r>
              <a:rPr lang="sk-SK" dirty="0" err="1"/>
              <a:t>meteo</a:t>
            </a:r>
            <a:r>
              <a:rPr lang="sk-SK" dirty="0"/>
              <a:t>)</a:t>
            </a:r>
          </a:p>
        </p:txBody>
      </p: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32E08F3B-88EB-401E-DF2E-238DF5936171}"/>
              </a:ext>
            </a:extLst>
          </p:cNvPr>
          <p:cNvCxnSpPr/>
          <p:nvPr/>
        </p:nvCxnSpPr>
        <p:spPr>
          <a:xfrm>
            <a:off x="3948861" y="5165642"/>
            <a:ext cx="858256" cy="12022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2EC467D3-B851-E892-7C23-448C97FB1658}"/>
              </a:ext>
            </a:extLst>
          </p:cNvPr>
          <p:cNvCxnSpPr>
            <a:stCxn id="42" idx="3"/>
          </p:cNvCxnSpPr>
          <p:nvPr/>
        </p:nvCxnSpPr>
        <p:spPr>
          <a:xfrm flipV="1">
            <a:off x="3940341" y="5503390"/>
            <a:ext cx="866776" cy="32316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F76B0338-8658-F905-8AA9-982F8B504A7B}"/>
              </a:ext>
            </a:extLst>
          </p:cNvPr>
          <p:cNvCxnSpPr>
            <a:cxnSpLocks/>
          </p:cNvCxnSpPr>
          <p:nvPr/>
        </p:nvCxnSpPr>
        <p:spPr>
          <a:xfrm>
            <a:off x="3948861" y="4190998"/>
            <a:ext cx="827176" cy="80722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D563E702-75B5-76F1-F475-9443CF997C0F}"/>
              </a:ext>
            </a:extLst>
          </p:cNvPr>
          <p:cNvSpPr txBox="1"/>
          <p:nvPr/>
        </p:nvSpPr>
        <p:spPr>
          <a:xfrm>
            <a:off x="1901241" y="1563210"/>
            <a:ext cx="1264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Vstupy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92E9875-6067-F4F8-7B07-5C0C74E9311E}"/>
              </a:ext>
            </a:extLst>
          </p:cNvPr>
          <p:cNvSpPr txBox="1"/>
          <p:nvPr/>
        </p:nvSpPr>
        <p:spPr>
          <a:xfrm>
            <a:off x="8860257" y="1569008"/>
            <a:ext cx="1264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Výstupy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DC34A43-086E-C659-75FC-0CABFB486CCB}"/>
              </a:ext>
            </a:extLst>
          </p:cNvPr>
          <p:cNvSpPr txBox="1"/>
          <p:nvPr/>
        </p:nvSpPr>
        <p:spPr>
          <a:xfrm>
            <a:off x="4431882" y="1535100"/>
            <a:ext cx="3139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Programové súčasti riešenia</a:t>
            </a:r>
          </a:p>
        </p:txBody>
      </p:sp>
    </p:spTree>
    <p:extLst>
      <p:ext uri="{BB962C8B-B14F-4D97-AF65-F5344CB8AC3E}">
        <p14:creationId xmlns:p14="http://schemas.microsoft.com/office/powerpoint/2010/main" val="849366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889A06-7FCD-B91D-4DA1-7FF72F5CC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93629" cy="13936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B39A48-E443-E95D-B455-5D1E85C8B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274" y="146414"/>
            <a:ext cx="1180061" cy="11850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226B9E-4DF7-1C5A-EDFE-535D57409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6370"/>
          </a:xfrm>
        </p:spPr>
        <p:txBody>
          <a:bodyPr/>
          <a:lstStyle/>
          <a:p>
            <a:pPr algn="ctr"/>
            <a:r>
              <a:rPr lang="sk-SK" dirty="0"/>
              <a:t>Použitie systému na </a:t>
            </a:r>
            <a:r>
              <a:rPr lang="sk-SK" dirty="0" err="1"/>
              <a:t>estimáciu</a:t>
            </a:r>
            <a:r>
              <a:rPr lang="sk-SK" dirty="0"/>
              <a:t> FVE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D1C61-12D7-C0DA-2332-78C711FD7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1496"/>
            <a:ext cx="10515600" cy="531795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k-SK" sz="3200" b="1" u="sng" dirty="0"/>
              <a:t>Konzolové použitie </a:t>
            </a:r>
          </a:p>
          <a:p>
            <a:r>
              <a:rPr lang="sk-SK" sz="2500" kern="100" dirty="0" err="1">
                <a:effectLst/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java</a:t>
            </a:r>
            <a:r>
              <a:rPr lang="sk-SK" sz="2500" kern="100" dirty="0">
                <a:effectLst/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-Xmx19000M -</a:t>
            </a:r>
            <a:r>
              <a:rPr lang="sk-SK" sz="2500" kern="100" dirty="0" err="1">
                <a:effectLst/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</a:t>
            </a:r>
            <a:r>
              <a:rPr lang="sk-SK" sz="2500" kern="100" dirty="0">
                <a:effectLst/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FVE.jar </a:t>
            </a:r>
            <a:r>
              <a:rPr lang="sk-SK" sz="2500" kern="100" dirty="0" err="1">
                <a:effectLst/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fve.FVE_train</a:t>
            </a:r>
            <a:r>
              <a:rPr lang="sk-SK" sz="2500" kern="100" dirty="0">
                <a:effectLst/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"c:/Users/Peter/Documents/NetBeansProjects/FVE/data/FVE_2021+2022.csv" "c:/Users/Peter/Documents/NetBeansProjects/FVE/data/meteo_2021+2022.csv" "RF_model2.model"</a:t>
            </a:r>
            <a:endParaRPr lang="sk-SK" sz="2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sz="1800" dirty="0"/>
          </a:p>
          <a:p>
            <a:r>
              <a:rPr lang="sk-SK" sz="2500" kern="100" dirty="0" err="1">
                <a:effectLst/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java</a:t>
            </a:r>
            <a:r>
              <a:rPr lang="sk-SK" sz="2500" kern="100" dirty="0">
                <a:effectLst/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-Xmx19000M -</a:t>
            </a:r>
            <a:r>
              <a:rPr lang="sk-SK" sz="2500" kern="100" dirty="0" err="1">
                <a:effectLst/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</a:t>
            </a:r>
            <a:r>
              <a:rPr lang="sk-SK" sz="2500" kern="100" dirty="0">
                <a:effectLst/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FVE.jar </a:t>
            </a:r>
            <a:r>
              <a:rPr lang="sk-SK" sz="2500" kern="100" dirty="0" err="1">
                <a:effectLst/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fve.FVE_predict</a:t>
            </a:r>
            <a:r>
              <a:rPr lang="sk-SK" sz="2500" kern="100" dirty="0">
                <a:effectLst/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"c:/Users/Peter/Documents/NetBeansProjects/FVE/data/FVE_2021+2022.csv" "c:/Users/Peter/Documents/NetBeansProjects/FVE/data/meteo_2021+2022.csv" "c:/Users/Peter/Documents/NetBeansProjects/FVE/vystupy/RF_model2.model" "c:/Users/Peter/Documents/NetBeansProjects/FVE/vystupy/predikovane.csv"</a:t>
            </a:r>
            <a:endParaRPr lang="sk-SK" sz="2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sz="1400" dirty="0"/>
          </a:p>
          <a:p>
            <a:pPr marL="0" indent="0">
              <a:buNone/>
            </a:pPr>
            <a:r>
              <a:rPr lang="sk-SK" sz="3200" b="1" u="sng" dirty="0"/>
              <a:t>Programové použitie z jazyka Java (v 1.8+)</a:t>
            </a:r>
          </a:p>
          <a:p>
            <a:r>
              <a:rPr lang="sk-SK" sz="2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Pripojenie *.jar súborov do aktuálneho Java projektu</a:t>
            </a:r>
          </a:p>
          <a:p>
            <a:r>
              <a:rPr lang="sk-SK" sz="2500" kern="100" dirty="0" err="1">
                <a:effectLst/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java</a:t>
            </a:r>
            <a:r>
              <a:rPr lang="sk-SK" sz="2500" kern="100" dirty="0">
                <a:effectLst/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-Xmx19000M</a:t>
            </a:r>
          </a:p>
          <a:p>
            <a:r>
              <a:rPr lang="sk-SK" sz="2500" kern="100" dirty="0">
                <a:effectLst/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 </a:t>
            </a:r>
            <a:r>
              <a:rPr lang="en-US" sz="2500" kern="100" dirty="0" err="1">
                <a:effectLst/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fve</a:t>
            </a:r>
            <a:r>
              <a:rPr lang="en-US" sz="2500" kern="100" dirty="0">
                <a:effectLst/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.*;</a:t>
            </a:r>
            <a:endParaRPr lang="sk-SK" sz="2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25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Sú k dispozícií statické metódy pre realizáciu trénovania a predikcie (</a:t>
            </a:r>
            <a:r>
              <a:rPr lang="sk-SK" sz="2500" kern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estimácie</a:t>
            </a:r>
            <a:r>
              <a:rPr lang="sk-SK" sz="25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). Návratové hodnoty metód reprezentujú vzniknuté chybové kódy</a:t>
            </a:r>
            <a:endParaRPr lang="sk-SK" sz="2500" kern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500" kern="0" dirty="0" err="1">
                <a:effectLst/>
                <a:highlight>
                  <a:srgbClr val="D3D3D3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sk-SK" sz="2500" kern="0" dirty="0">
                <a:effectLst/>
                <a:highlight>
                  <a:srgbClr val="D3D3D3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500" kern="0" dirty="0" err="1">
                <a:effectLst/>
                <a:highlight>
                  <a:srgbClr val="D3D3D3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fve.FVE_train.exec</a:t>
            </a:r>
            <a:r>
              <a:rPr lang="sk-SK" sz="2500" kern="0" dirty="0">
                <a:effectLst/>
                <a:highlight>
                  <a:srgbClr val="D3D3D3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k-SK" sz="2500" kern="0" dirty="0" err="1">
                <a:effectLst/>
                <a:highlight>
                  <a:srgbClr val="D3D3D3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sk-SK" sz="2500" kern="0" dirty="0">
                <a:effectLst/>
                <a:highlight>
                  <a:srgbClr val="D3D3D3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 s1, </a:t>
            </a:r>
            <a:r>
              <a:rPr lang="sk-SK" sz="2500" kern="0" dirty="0" err="1">
                <a:effectLst/>
                <a:highlight>
                  <a:srgbClr val="D3D3D3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sk-SK" sz="2500" kern="0" dirty="0">
                <a:effectLst/>
                <a:highlight>
                  <a:srgbClr val="D3D3D3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 s2, </a:t>
            </a:r>
            <a:r>
              <a:rPr lang="sk-SK" sz="2500" kern="0" dirty="0" err="1">
                <a:effectLst/>
                <a:highlight>
                  <a:srgbClr val="D3D3D3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sk-SK" sz="2500" kern="0" dirty="0">
                <a:effectLst/>
                <a:highlight>
                  <a:srgbClr val="D3D3D3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 s3);</a:t>
            </a:r>
            <a:endParaRPr lang="sk-SK" sz="25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k-SK" sz="2500" kern="100" dirty="0" err="1">
                <a:effectLst/>
                <a:highlight>
                  <a:srgbClr val="D3D3D3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sk-SK" sz="2500" kern="100" dirty="0">
                <a:effectLst/>
                <a:highlight>
                  <a:srgbClr val="D3D3D3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500" kern="100" dirty="0" err="1">
                <a:effectLst/>
                <a:highlight>
                  <a:srgbClr val="D3D3D3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fve.FVE_predict.exec</a:t>
            </a:r>
            <a:r>
              <a:rPr lang="sk-SK" sz="2500" kern="100" dirty="0">
                <a:effectLst/>
                <a:highlight>
                  <a:srgbClr val="D3D3D3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sk-SK" sz="2500" kern="100" dirty="0" err="1">
                <a:effectLst/>
                <a:highlight>
                  <a:srgbClr val="D3D3D3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String</a:t>
            </a:r>
            <a:r>
              <a:rPr lang="sk-SK" sz="2500" kern="100" dirty="0">
                <a:effectLst/>
                <a:highlight>
                  <a:srgbClr val="D3D3D3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r1, </a:t>
            </a:r>
            <a:r>
              <a:rPr lang="sk-SK" sz="2500" kern="100" dirty="0" err="1">
                <a:effectLst/>
                <a:highlight>
                  <a:srgbClr val="D3D3D3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String</a:t>
            </a:r>
            <a:r>
              <a:rPr lang="sk-SK" sz="2500" kern="100" dirty="0">
                <a:effectLst/>
                <a:highlight>
                  <a:srgbClr val="D3D3D3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r2, </a:t>
            </a:r>
            <a:r>
              <a:rPr lang="sk-SK" sz="2500" kern="100" dirty="0" err="1">
                <a:effectLst/>
                <a:highlight>
                  <a:srgbClr val="D3D3D3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String</a:t>
            </a:r>
            <a:r>
              <a:rPr lang="sk-SK" sz="2500" kern="100" dirty="0">
                <a:effectLst/>
                <a:highlight>
                  <a:srgbClr val="D3D3D3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r3, </a:t>
            </a:r>
            <a:r>
              <a:rPr lang="sk-SK" sz="2500" kern="100" dirty="0" err="1">
                <a:effectLst/>
                <a:highlight>
                  <a:srgbClr val="D3D3D3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String</a:t>
            </a:r>
            <a:r>
              <a:rPr lang="sk-SK" sz="2500" kern="100" dirty="0">
                <a:effectLst/>
                <a:highlight>
                  <a:srgbClr val="D3D3D3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r4);</a:t>
            </a:r>
            <a:r>
              <a:rPr lang="sk-SK" sz="25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sz="3200" b="1" u="sng" dirty="0"/>
              <a:t>Použitie grafického rozhrania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83059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04A92-2B27-BEC2-604D-936269209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Použitie Grafického rozhrania systému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51533-0DF0-DEC2-17C8-423D812CD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62210"/>
            <a:ext cx="7912768" cy="41321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AD9CFB-F6B8-1E64-C732-4D3361541040}"/>
              </a:ext>
            </a:extLst>
          </p:cNvPr>
          <p:cNvSpPr txBox="1"/>
          <p:nvPr/>
        </p:nvSpPr>
        <p:spPr>
          <a:xfrm>
            <a:off x="8883648" y="2555823"/>
            <a:ext cx="247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Špecifikovanie mena súboru modelu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26CEF2-26C9-68C2-7476-CEBC57579C4F}"/>
              </a:ext>
            </a:extLst>
          </p:cNvPr>
          <p:cNvSpPr txBox="1"/>
          <p:nvPr/>
        </p:nvSpPr>
        <p:spPr>
          <a:xfrm>
            <a:off x="8963858" y="3305193"/>
            <a:ext cx="247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Špecifikovanie mena súboru </a:t>
            </a:r>
            <a:r>
              <a:rPr lang="sk-SK" dirty="0" err="1"/>
              <a:t>meteo</a:t>
            </a:r>
            <a:r>
              <a:rPr lang="sk-SK" dirty="0"/>
              <a:t>-dát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1BDB9A-25A6-4020-CB93-A8C2C4407248}"/>
              </a:ext>
            </a:extLst>
          </p:cNvPr>
          <p:cNvSpPr txBox="1"/>
          <p:nvPr/>
        </p:nvSpPr>
        <p:spPr>
          <a:xfrm>
            <a:off x="8963858" y="4104753"/>
            <a:ext cx="247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Špecifikovanie mena súboru FVE dát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6BE69EE-97C5-2677-B742-D1F7D03E0B88}"/>
              </a:ext>
            </a:extLst>
          </p:cNvPr>
          <p:cNvCxnSpPr>
            <a:cxnSpLocks/>
          </p:cNvCxnSpPr>
          <p:nvPr/>
        </p:nvCxnSpPr>
        <p:spPr>
          <a:xfrm flipV="1">
            <a:off x="7443537" y="2916525"/>
            <a:ext cx="1708484" cy="254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B2A7043-6E07-00E1-E6BF-F2D4FCA64387}"/>
              </a:ext>
            </a:extLst>
          </p:cNvPr>
          <p:cNvCxnSpPr>
            <a:cxnSpLocks/>
          </p:cNvCxnSpPr>
          <p:nvPr/>
        </p:nvCxnSpPr>
        <p:spPr>
          <a:xfrm>
            <a:off x="7579895" y="3521242"/>
            <a:ext cx="1572126" cy="81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D28B458-17A4-239D-6F74-8E75115CFD28}"/>
              </a:ext>
            </a:extLst>
          </p:cNvPr>
          <p:cNvCxnSpPr>
            <a:cxnSpLocks/>
          </p:cNvCxnSpPr>
          <p:nvPr/>
        </p:nvCxnSpPr>
        <p:spPr>
          <a:xfrm>
            <a:off x="7379368" y="3854686"/>
            <a:ext cx="1786689" cy="524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D570C29-A15D-4E9D-290B-4BA4BF277862}"/>
              </a:ext>
            </a:extLst>
          </p:cNvPr>
          <p:cNvSpPr txBox="1"/>
          <p:nvPr/>
        </p:nvSpPr>
        <p:spPr>
          <a:xfrm>
            <a:off x="8963858" y="4904313"/>
            <a:ext cx="2470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Špecifikovanie mena výstupného </a:t>
            </a:r>
            <a:r>
              <a:rPr lang="sk-SK" dirty="0" err="1"/>
              <a:t>csv</a:t>
            </a:r>
            <a:r>
              <a:rPr lang="sk-SK" dirty="0"/>
              <a:t> súboru (</a:t>
            </a:r>
            <a:r>
              <a:rPr lang="sk-SK" dirty="0" err="1"/>
              <a:t>Estimácia</a:t>
            </a:r>
            <a:r>
              <a:rPr lang="sk-SK" dirty="0"/>
              <a:t>)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65E4C8D-D2AE-9F66-278F-B2B37EEC37FD}"/>
              </a:ext>
            </a:extLst>
          </p:cNvPr>
          <p:cNvCxnSpPr>
            <a:cxnSpLocks/>
          </p:cNvCxnSpPr>
          <p:nvPr/>
        </p:nvCxnSpPr>
        <p:spPr>
          <a:xfrm>
            <a:off x="3978442" y="4379495"/>
            <a:ext cx="5173579" cy="7722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3B55675-2BDF-6DB7-48F3-DA6DDDEFD0F9}"/>
              </a:ext>
            </a:extLst>
          </p:cNvPr>
          <p:cNvSpPr txBox="1"/>
          <p:nvPr/>
        </p:nvSpPr>
        <p:spPr>
          <a:xfrm>
            <a:off x="906048" y="5922471"/>
            <a:ext cx="247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Aplikovanie procesu trénovania modelu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B78786-506A-413C-793A-29ABD604917C}"/>
              </a:ext>
            </a:extLst>
          </p:cNvPr>
          <p:cNvSpPr txBox="1"/>
          <p:nvPr/>
        </p:nvSpPr>
        <p:spPr>
          <a:xfrm>
            <a:off x="4908884" y="5929275"/>
            <a:ext cx="247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Aplikovanie procesu </a:t>
            </a:r>
            <a:r>
              <a:rPr lang="sk-SK" dirty="0" err="1"/>
              <a:t>Estimácie</a:t>
            </a:r>
            <a:r>
              <a:rPr lang="sk-SK" dirty="0"/>
              <a:t> FVE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302C16-4061-76A3-AB68-5B051E46967B}"/>
              </a:ext>
            </a:extLst>
          </p:cNvPr>
          <p:cNvSpPr txBox="1"/>
          <p:nvPr/>
        </p:nvSpPr>
        <p:spPr>
          <a:xfrm>
            <a:off x="9047747" y="5848873"/>
            <a:ext cx="2470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Umiestnenie súborov číselníkov je dané v súbore settings.ini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1C4A37-DAE3-A482-1F03-40335D7B1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93629" cy="13936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E408B6-9F31-EF88-CFEA-615CD7B806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274" y="146414"/>
            <a:ext cx="1180061" cy="118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06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A2390-EA4C-F852-6DCD-73AD5956A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704" y="146414"/>
            <a:ext cx="10515600" cy="1325563"/>
          </a:xfrm>
        </p:spPr>
        <p:txBody>
          <a:bodyPr/>
          <a:lstStyle/>
          <a:p>
            <a:pPr algn="ctr"/>
            <a:r>
              <a:rPr lang="sk-SK" b="1" dirty="0"/>
              <a:t>Priebeh </a:t>
            </a:r>
            <a:r>
              <a:rPr lang="sk-SK" b="1" dirty="0" err="1"/>
              <a:t>trénovacieho</a:t>
            </a:r>
            <a:r>
              <a:rPr lang="sk-SK" b="1" dirty="0"/>
              <a:t> procesu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7256AF0-3E8E-58FD-D5CA-9655BC841D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049" y="1536144"/>
            <a:ext cx="6280836" cy="4760381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5A9BC4-93E1-E1FC-1720-2107AE864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93629" cy="13936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76CC01-50EF-6A8A-1642-A4DE53A432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274" y="146414"/>
            <a:ext cx="1180061" cy="118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08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969A8-25DB-AA40-0C4E-DA4408817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0117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/>
              <a:t>Grafické znázornenie závislosti odhadnutej </a:t>
            </a:r>
            <a:br>
              <a:rPr lang="sk-SK" b="1" dirty="0"/>
            </a:br>
            <a:r>
              <a:rPr lang="sk-SK" b="1" dirty="0"/>
              <a:t>hodnoty FVE od skutočnej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2ED52E-30F9-5395-CD5C-54E57F841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6" y="1434724"/>
            <a:ext cx="6587224" cy="505815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84952F-B3FA-7E58-470C-3C5DA16BB436}"/>
              </a:ext>
            </a:extLst>
          </p:cNvPr>
          <p:cNvSpPr txBox="1"/>
          <p:nvPr/>
        </p:nvSpPr>
        <p:spPr>
          <a:xfrm>
            <a:off x="7058527" y="2197768"/>
            <a:ext cx="4932948" cy="955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>
                <a:highlight>
                  <a:srgbClr val="C0C0C0"/>
                </a:highlight>
              </a:rPr>
              <a:t>java</a:t>
            </a:r>
            <a:r>
              <a:rPr lang="sk-SK" dirty="0">
                <a:highlight>
                  <a:srgbClr val="C0C0C0"/>
                </a:highlight>
              </a:rPr>
              <a:t> -jar "SEPS_graph1.jar" 1 2 3 "c:\Users\Peter\Documents\NetBeansProjects\FVE\vystupy\nove_vystupy.csv"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E43918-3044-ED05-569B-2A089E9BEDF5}"/>
              </a:ext>
            </a:extLst>
          </p:cNvPr>
          <p:cNvSpPr txBox="1"/>
          <p:nvPr/>
        </p:nvSpPr>
        <p:spPr>
          <a:xfrm>
            <a:off x="7143502" y="1531839"/>
            <a:ext cx="5048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Číslo Lokality   Čísla stĺpcov pre </a:t>
            </a:r>
            <a:r>
              <a:rPr lang="sk-SK" dirty="0" err="1"/>
              <a:t>Real</a:t>
            </a:r>
            <a:r>
              <a:rPr lang="sk-SK" dirty="0"/>
              <a:t> / </a:t>
            </a:r>
            <a:r>
              <a:rPr lang="sk-SK" dirty="0" err="1"/>
              <a:t>Estimated</a:t>
            </a:r>
            <a:r>
              <a:rPr lang="sk-SK" dirty="0"/>
              <a:t> FVE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AF893D-2EFC-D627-D83F-1F8A32B37CDC}"/>
              </a:ext>
            </a:extLst>
          </p:cNvPr>
          <p:cNvSpPr txBox="1"/>
          <p:nvPr/>
        </p:nvSpPr>
        <p:spPr>
          <a:xfrm>
            <a:off x="7344029" y="3704819"/>
            <a:ext cx="2572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Súbor pre vizualizáciu dát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4F78B02-2393-CADF-8B4D-0C3A004322D0}"/>
              </a:ext>
            </a:extLst>
          </p:cNvPr>
          <p:cNvCxnSpPr/>
          <p:nvPr/>
        </p:nvCxnSpPr>
        <p:spPr>
          <a:xfrm>
            <a:off x="7860632" y="1864804"/>
            <a:ext cx="1807119" cy="332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A5D2E3C-7058-3B64-93CC-0B4B19849B24}"/>
              </a:ext>
            </a:extLst>
          </p:cNvPr>
          <p:cNvCxnSpPr/>
          <p:nvPr/>
        </p:nvCxnSpPr>
        <p:spPr>
          <a:xfrm flipH="1">
            <a:off x="9916656" y="1901171"/>
            <a:ext cx="414460" cy="296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FB3BD81-2863-615A-7094-EC9BDAA45CD2}"/>
              </a:ext>
            </a:extLst>
          </p:cNvPr>
          <p:cNvCxnSpPr/>
          <p:nvPr/>
        </p:nvCxnSpPr>
        <p:spPr>
          <a:xfrm flipH="1">
            <a:off x="10123886" y="1901171"/>
            <a:ext cx="1017356" cy="296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408A16-AFA2-4BDA-AEDD-32BFE254B3E5}"/>
              </a:ext>
            </a:extLst>
          </p:cNvPr>
          <p:cNvCxnSpPr>
            <a:stCxn id="9" idx="0"/>
          </p:cNvCxnSpPr>
          <p:nvPr/>
        </p:nvCxnSpPr>
        <p:spPr>
          <a:xfrm flipH="1" flipV="1">
            <a:off x="8630342" y="3153182"/>
            <a:ext cx="1" cy="551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122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7E33D-C366-D860-05D1-502D7987F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6580"/>
          </a:xfrm>
        </p:spPr>
        <p:txBody>
          <a:bodyPr>
            <a:normAutofit fontScale="90000"/>
          </a:bodyPr>
          <a:lstStyle/>
          <a:p>
            <a:pPr algn="ctr"/>
            <a:r>
              <a:rPr lang="sk-SK" sz="4000" b="1" dirty="0"/>
              <a:t>Vizualizácia časového radu </a:t>
            </a:r>
            <a:br>
              <a:rPr lang="sk-SK" sz="4000" b="1" dirty="0"/>
            </a:br>
            <a:r>
              <a:rPr lang="sk-SK" sz="4000" b="1" dirty="0" err="1"/>
              <a:t>estimovaných</a:t>
            </a:r>
            <a:r>
              <a:rPr lang="sk-SK" sz="4000" b="1" dirty="0"/>
              <a:t> hodnôt FVE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93DC23-17F3-FF1C-1CE5-F7B7507761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10" y="1507958"/>
            <a:ext cx="6726659" cy="470108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EBB9C8-93A1-0253-60AE-DF34B6039B5F}"/>
              </a:ext>
            </a:extLst>
          </p:cNvPr>
          <p:cNvSpPr txBox="1"/>
          <p:nvPr/>
        </p:nvSpPr>
        <p:spPr>
          <a:xfrm>
            <a:off x="7259052" y="2473586"/>
            <a:ext cx="4932948" cy="955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>
                <a:highlight>
                  <a:srgbClr val="C0C0C0"/>
                </a:highlight>
              </a:rPr>
              <a:t>java</a:t>
            </a:r>
            <a:r>
              <a:rPr lang="sk-SK" dirty="0">
                <a:highlight>
                  <a:srgbClr val="C0C0C0"/>
                </a:highlight>
              </a:rPr>
              <a:t> -jar "SEPS_graph2.jar" 2 3 "c:\Users\Peter\Documents\NetBeansProjects\FVE\vystupy\nove_vystupy.csv"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A51C67-7AF4-ADC2-A413-C90D624F1057}"/>
              </a:ext>
            </a:extLst>
          </p:cNvPr>
          <p:cNvSpPr txBox="1"/>
          <p:nvPr/>
        </p:nvSpPr>
        <p:spPr>
          <a:xfrm>
            <a:off x="7658004" y="1757980"/>
            <a:ext cx="4502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Číslo Lokality   Číslo stĺpca pre </a:t>
            </a:r>
            <a:r>
              <a:rPr lang="sk-SK" dirty="0" err="1"/>
              <a:t>estimované</a:t>
            </a:r>
            <a:r>
              <a:rPr lang="sk-SK" dirty="0"/>
              <a:t> FVE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E4E09F-3D4E-7F1F-A3A7-4386D5875264}"/>
              </a:ext>
            </a:extLst>
          </p:cNvPr>
          <p:cNvCxnSpPr>
            <a:cxnSpLocks/>
          </p:cNvCxnSpPr>
          <p:nvPr/>
        </p:nvCxnSpPr>
        <p:spPr>
          <a:xfrm flipH="1" flipV="1">
            <a:off x="8542421" y="2127312"/>
            <a:ext cx="1347537" cy="346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190731-426A-87AC-177E-0EE687A5D76E}"/>
              </a:ext>
            </a:extLst>
          </p:cNvPr>
          <p:cNvCxnSpPr>
            <a:cxnSpLocks/>
          </p:cNvCxnSpPr>
          <p:nvPr/>
        </p:nvCxnSpPr>
        <p:spPr>
          <a:xfrm flipV="1">
            <a:off x="10130589" y="2127312"/>
            <a:ext cx="609600" cy="346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5446910-CD9B-4202-1107-E4022AC3986B}"/>
              </a:ext>
            </a:extLst>
          </p:cNvPr>
          <p:cNvSpPr txBox="1"/>
          <p:nvPr/>
        </p:nvSpPr>
        <p:spPr>
          <a:xfrm>
            <a:off x="7557962" y="4121548"/>
            <a:ext cx="2572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Súbor pre vizualizáciu dát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2050DF4-6A9C-3FC4-06BD-89F29C71200C}"/>
              </a:ext>
            </a:extLst>
          </p:cNvPr>
          <p:cNvCxnSpPr>
            <a:stCxn id="14" idx="0"/>
          </p:cNvCxnSpPr>
          <p:nvPr/>
        </p:nvCxnSpPr>
        <p:spPr>
          <a:xfrm flipH="1" flipV="1">
            <a:off x="8750968" y="3429000"/>
            <a:ext cx="93308" cy="692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825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876B0D-3144-9C2B-3F7C-50D7803B3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18"/>
            <a:ext cx="1730514" cy="17305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E7AAD2-CA03-280C-781E-50B9789C6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94210"/>
          </a:xfrm>
        </p:spPr>
        <p:txBody>
          <a:bodyPr/>
          <a:lstStyle/>
          <a:p>
            <a:pPr algn="ctr"/>
            <a:r>
              <a:rPr lang="sk-SK" b="1" dirty="0"/>
              <a:t>Štruktúra</a:t>
            </a:r>
            <a:r>
              <a:rPr lang="en-US" b="1" dirty="0"/>
              <a:t> </a:t>
            </a:r>
            <a:r>
              <a:rPr lang="en-US" b="1" dirty="0" err="1"/>
              <a:t>prezent</a:t>
            </a:r>
            <a:r>
              <a:rPr lang="sk-SK" b="1" dirty="0" err="1"/>
              <a:t>ácie</a:t>
            </a:r>
            <a:endParaRPr lang="sk-SK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CE71F-9156-E344-8C10-E294CBAC2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1630"/>
            <a:ext cx="10896600" cy="4505333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Požiadavky na </a:t>
            </a:r>
            <a:r>
              <a:rPr lang="sk-SK" dirty="0" err="1"/>
              <a:t>estimačný</a:t>
            </a:r>
            <a:r>
              <a:rPr lang="sk-SK" dirty="0"/>
              <a:t> systém</a:t>
            </a:r>
          </a:p>
          <a:p>
            <a:r>
              <a:rPr lang="sk-SK" dirty="0"/>
              <a:t>Problémy pri riešení projektu</a:t>
            </a:r>
          </a:p>
          <a:p>
            <a:r>
              <a:rPr lang="sk-SK" dirty="0"/>
              <a:t>Poznatky získané z dátovej analýzy</a:t>
            </a:r>
          </a:p>
          <a:p>
            <a:r>
              <a:rPr lang="sk-SK" dirty="0"/>
              <a:t>Návrh riešenia</a:t>
            </a:r>
          </a:p>
          <a:p>
            <a:r>
              <a:rPr lang="sk-SK" dirty="0"/>
              <a:t>Požiadavky na beh systému</a:t>
            </a:r>
          </a:p>
          <a:p>
            <a:r>
              <a:rPr lang="sk-SK" dirty="0"/>
              <a:t>Konfigurácia a definovanie číselníkov</a:t>
            </a:r>
          </a:p>
          <a:p>
            <a:r>
              <a:rPr lang="sk-SK" dirty="0"/>
              <a:t>Štruktúra údajov </a:t>
            </a:r>
          </a:p>
          <a:p>
            <a:r>
              <a:rPr lang="sk-SK" dirty="0"/>
              <a:t>Použitie systému </a:t>
            </a:r>
          </a:p>
          <a:p>
            <a:r>
              <a:rPr lang="sk-SK" dirty="0"/>
              <a:t>Použité regresné modely a presnosť</a:t>
            </a:r>
          </a:p>
          <a:p>
            <a:r>
              <a:rPr lang="sk-SK" dirty="0"/>
              <a:t>Záver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37CC84-519D-AB2B-D5FB-08645EADC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274" y="146413"/>
            <a:ext cx="1189149" cy="11942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E75617-9E17-6B67-255D-F919FFF7D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506" y="2820319"/>
            <a:ext cx="5889294" cy="346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74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75B9-886E-008C-87DA-86D9047C7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Použité regresné modely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83CF6-4844-E792-8AC6-01F2B2485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err="1"/>
              <a:t>Multivariate</a:t>
            </a:r>
            <a:r>
              <a:rPr lang="sk-SK" dirty="0"/>
              <a:t> </a:t>
            </a:r>
            <a:r>
              <a:rPr lang="sk-SK" dirty="0" err="1"/>
              <a:t>Linear</a:t>
            </a:r>
            <a:r>
              <a:rPr lang="sk-SK" dirty="0"/>
              <a:t> </a:t>
            </a:r>
            <a:r>
              <a:rPr lang="sk-SK" dirty="0" err="1"/>
              <a:t>Regression</a:t>
            </a:r>
            <a:r>
              <a:rPr lang="sk-SK" dirty="0"/>
              <a:t>			</a:t>
            </a:r>
          </a:p>
          <a:p>
            <a:r>
              <a:rPr lang="sk-SK" dirty="0" err="1"/>
              <a:t>Neural</a:t>
            </a:r>
            <a:r>
              <a:rPr lang="sk-SK" dirty="0"/>
              <a:t> </a:t>
            </a:r>
            <a:r>
              <a:rPr lang="sk-SK" dirty="0" err="1"/>
              <a:t>networks</a:t>
            </a:r>
            <a:r>
              <a:rPr lang="sk-SK" dirty="0"/>
              <a:t> (rozličné typy)</a:t>
            </a:r>
          </a:p>
          <a:p>
            <a:r>
              <a:rPr lang="sk-SK" dirty="0" err="1"/>
              <a:t>Isotonic</a:t>
            </a:r>
            <a:r>
              <a:rPr lang="sk-SK" dirty="0"/>
              <a:t> </a:t>
            </a:r>
            <a:r>
              <a:rPr lang="sk-SK" dirty="0" err="1"/>
              <a:t>Regression</a:t>
            </a:r>
            <a:endParaRPr lang="sk-SK" dirty="0"/>
          </a:p>
          <a:p>
            <a:r>
              <a:rPr lang="sk-SK" b="1" u="sng" dirty="0" err="1"/>
              <a:t>Regression</a:t>
            </a:r>
            <a:r>
              <a:rPr lang="sk-SK" b="1" u="sng" dirty="0"/>
              <a:t> </a:t>
            </a:r>
            <a:r>
              <a:rPr lang="sk-SK" b="1" u="sng" dirty="0" err="1"/>
              <a:t>Tree</a:t>
            </a:r>
            <a:r>
              <a:rPr lang="sk-SK" b="1" u="sng" dirty="0"/>
              <a:t>  M5P</a:t>
            </a:r>
            <a:r>
              <a:rPr lang="sk-SK" dirty="0"/>
              <a:t>			</a:t>
            </a:r>
          </a:p>
          <a:p>
            <a:r>
              <a:rPr lang="sk-SK" b="1" u="sng" dirty="0"/>
              <a:t>Ensemble </a:t>
            </a:r>
            <a:r>
              <a:rPr lang="sk-SK" b="1" u="sng" dirty="0" err="1"/>
              <a:t>Learning</a:t>
            </a:r>
            <a:r>
              <a:rPr lang="sk-SK" b="1" u="sng" dirty="0"/>
              <a:t> </a:t>
            </a:r>
          </a:p>
          <a:p>
            <a:endParaRPr lang="sk-SK" dirty="0"/>
          </a:p>
          <a:p>
            <a:r>
              <a:rPr lang="sk-SK" dirty="0"/>
              <a:t>Kritérium: minimum </a:t>
            </a:r>
            <a:r>
              <a:rPr lang="sk-SK" dirty="0" err="1"/>
              <a:t>Root</a:t>
            </a:r>
            <a:r>
              <a:rPr lang="sk-SK" dirty="0"/>
              <a:t> </a:t>
            </a:r>
            <a:r>
              <a:rPr lang="sk-SK" dirty="0" err="1"/>
              <a:t>Mean</a:t>
            </a:r>
            <a:r>
              <a:rPr lang="sk-SK" dirty="0"/>
              <a:t> </a:t>
            </a:r>
            <a:r>
              <a:rPr lang="sk-SK" dirty="0" err="1"/>
              <a:t>Squared</a:t>
            </a:r>
            <a:r>
              <a:rPr lang="sk-SK" dirty="0"/>
              <a:t> </a:t>
            </a:r>
            <a:r>
              <a:rPr lang="sk-SK" dirty="0" err="1"/>
              <a:t>Error</a:t>
            </a:r>
            <a:endParaRPr lang="sk-SK" dirty="0"/>
          </a:p>
          <a:p>
            <a:r>
              <a:rPr lang="sk-SK" dirty="0"/>
              <a:t>Každá lokalita má samostatný regresný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923D89-7B0A-5979-8235-6A82E4581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18"/>
            <a:ext cx="1730514" cy="17305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B0E417-93C6-E5A8-ABA9-B0474C265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274" y="146413"/>
            <a:ext cx="1189149" cy="11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04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7B7EA-BBF3-6D0C-3E13-2C461AF31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4400" b="1" dirty="0"/>
              <a:t>Dosiahnutá presnosť </a:t>
            </a:r>
            <a:br>
              <a:rPr lang="sk-SK" sz="4400" b="1" dirty="0"/>
            </a:b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8E4B1-7A32-8CD5-1E33-7896ED9EC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sz="2800" dirty="0" err="1"/>
              <a:t>RootMeanSquaredError</a:t>
            </a:r>
            <a:r>
              <a:rPr lang="sk-SK" sz="2800" dirty="0"/>
              <a:t> : 			1.45027921</a:t>
            </a:r>
          </a:p>
          <a:p>
            <a:r>
              <a:rPr lang="sk-SK" sz="2800" dirty="0" err="1"/>
              <a:t>MeanAbsoluteError</a:t>
            </a:r>
            <a:r>
              <a:rPr lang="sk-SK" sz="2800" dirty="0"/>
              <a:t> : 			0.30372933</a:t>
            </a:r>
          </a:p>
          <a:p>
            <a:r>
              <a:rPr lang="sk-SK" sz="2800" dirty="0" err="1"/>
              <a:t>MeanAbsoluteRelativeError</a:t>
            </a:r>
            <a:r>
              <a:rPr lang="sk-SK" sz="2800" dirty="0"/>
              <a:t> : 		0.30107947</a:t>
            </a:r>
          </a:p>
          <a:p>
            <a:r>
              <a:rPr lang="sk-SK" sz="2800" dirty="0" err="1"/>
              <a:t>MeanRelativeError</a:t>
            </a:r>
            <a:r>
              <a:rPr lang="sk-SK" sz="2800" dirty="0"/>
              <a:t> : 			2.58600624</a:t>
            </a:r>
          </a:p>
          <a:p>
            <a:r>
              <a:rPr lang="sk-SK" sz="2800" dirty="0" err="1"/>
              <a:t>MeanSquaredError</a:t>
            </a:r>
            <a:r>
              <a:rPr lang="sk-SK" sz="2800" dirty="0"/>
              <a:t> : 			2.1033098</a:t>
            </a:r>
          </a:p>
          <a:p>
            <a:r>
              <a:rPr lang="sk-SK" sz="2800" dirty="0" err="1"/>
              <a:t>RootRelativeSquaredError</a:t>
            </a:r>
            <a:r>
              <a:rPr lang="sk-SK" sz="2800" dirty="0"/>
              <a:t> : 			0.14468508</a:t>
            </a:r>
          </a:p>
          <a:p>
            <a:r>
              <a:rPr lang="sk-SK" sz="2800" dirty="0" err="1"/>
              <a:t>RelativeAbsoluteError</a:t>
            </a:r>
            <a:r>
              <a:rPr lang="sk-SK" sz="2800" dirty="0"/>
              <a:t> : 			0.07135956</a:t>
            </a:r>
          </a:p>
          <a:p>
            <a:r>
              <a:rPr lang="sk-SK" sz="2800" dirty="0" err="1"/>
              <a:t>Pearson</a:t>
            </a:r>
            <a:r>
              <a:rPr lang="sk-SK" sz="2800" dirty="0"/>
              <a:t> </a:t>
            </a:r>
            <a:r>
              <a:rPr lang="sk-SK" sz="2800" dirty="0" err="1"/>
              <a:t>Correlation</a:t>
            </a:r>
            <a:r>
              <a:rPr lang="sk-SK" sz="2800" dirty="0"/>
              <a:t> </a:t>
            </a:r>
            <a:r>
              <a:rPr lang="sk-SK" sz="2800" dirty="0" err="1"/>
              <a:t>Coefficient</a:t>
            </a:r>
            <a:r>
              <a:rPr lang="sk-SK" sz="2800" dirty="0"/>
              <a:t> : 		0.990028</a:t>
            </a:r>
          </a:p>
          <a:p>
            <a:r>
              <a:rPr lang="sk-SK" sz="2800" dirty="0" err="1"/>
              <a:t>Spearman</a:t>
            </a:r>
            <a:r>
              <a:rPr lang="sk-SK" sz="2800" dirty="0"/>
              <a:t> </a:t>
            </a:r>
            <a:r>
              <a:rPr lang="sk-SK" sz="2800" dirty="0" err="1"/>
              <a:t>Correlation</a:t>
            </a:r>
            <a:r>
              <a:rPr lang="sk-SK" sz="2800" dirty="0"/>
              <a:t> </a:t>
            </a:r>
            <a:r>
              <a:rPr lang="sk-SK" sz="2800" dirty="0" err="1"/>
              <a:t>Coefficient</a:t>
            </a:r>
            <a:r>
              <a:rPr lang="sk-SK" sz="2800" dirty="0"/>
              <a:t> : 		0.8533941</a:t>
            </a:r>
          </a:p>
          <a:p>
            <a:r>
              <a:rPr lang="sk-SK" sz="2800" dirty="0" err="1"/>
              <a:t>Kendal</a:t>
            </a:r>
            <a:r>
              <a:rPr lang="sk-SK" sz="2800" dirty="0"/>
              <a:t> </a:t>
            </a:r>
            <a:r>
              <a:rPr lang="sk-SK" sz="2800" dirty="0" err="1"/>
              <a:t>Correlation</a:t>
            </a:r>
            <a:r>
              <a:rPr lang="sk-SK" sz="2800" dirty="0"/>
              <a:t> </a:t>
            </a:r>
            <a:r>
              <a:rPr lang="sk-SK" sz="2800" dirty="0" err="1"/>
              <a:t>Coefficient</a:t>
            </a:r>
            <a:r>
              <a:rPr lang="sk-SK" sz="2800" dirty="0"/>
              <a:t> : 		0.73790154</a:t>
            </a:r>
          </a:p>
          <a:p>
            <a:r>
              <a:rPr lang="sk-SK" sz="2800" dirty="0" err="1"/>
              <a:t>RSquared</a:t>
            </a:r>
            <a:r>
              <a:rPr lang="sk-SK" sz="2800" dirty="0"/>
              <a:t> : 					0.98015545</a:t>
            </a:r>
          </a:p>
          <a:p>
            <a:endParaRPr lang="sk-S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56C3C4-658D-7BFD-10AE-FE791F2C2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8" y="95111"/>
            <a:ext cx="1730514" cy="17305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1D86D3-9532-38F9-096E-BEC50A4472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225" y="230188"/>
            <a:ext cx="1189149" cy="11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9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09867-7B5A-1133-2B38-4735D5A7E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Zhrnutie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379AB-B943-7263-C868-C9AED5A9D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/>
              <a:t>V projekte sa podarilo úspešne identifikovať/definovať vysoko-relevantné vstupné atribúty, umožňujúce úspešne modelovať FVE naprieč lokalitami.</a:t>
            </a:r>
          </a:p>
          <a:p>
            <a:r>
              <a:rPr lang="sk-SK" dirty="0"/>
              <a:t>Vhodnou voľbou modelu (regresné stromy + Ensemble </a:t>
            </a:r>
            <a:r>
              <a:rPr lang="sk-SK" dirty="0" err="1"/>
              <a:t>learning</a:t>
            </a:r>
            <a:r>
              <a:rPr lang="sk-SK" dirty="0"/>
              <a:t>) bol veľkej miery potlačený efekt preučenia</a:t>
            </a:r>
          </a:p>
          <a:p>
            <a:r>
              <a:rPr lang="sk-SK" dirty="0"/>
              <a:t>Splnenie podmienok ľahkej prenositeľnosti systému, ako aj relatívne vysokej rýchlosti </a:t>
            </a:r>
            <a:r>
              <a:rPr lang="sk-SK" dirty="0" err="1"/>
              <a:t>estimácie</a:t>
            </a:r>
            <a:endParaRPr lang="sk-SK" dirty="0"/>
          </a:p>
          <a:p>
            <a:r>
              <a:rPr lang="sk-SK" dirty="0"/>
              <a:t>Boli vyvinuté </a:t>
            </a:r>
            <a:r>
              <a:rPr lang="sk-SK" dirty="0" err="1"/>
              <a:t>vizulalizačné</a:t>
            </a:r>
            <a:r>
              <a:rPr lang="sk-SK" dirty="0"/>
              <a:t> nástroje, ktoré sú dostupné v samostatných moduloch</a:t>
            </a:r>
          </a:p>
          <a:p>
            <a:r>
              <a:rPr lang="sk-SK" dirty="0"/>
              <a:t>Celková presnosť modelovania presahuje hodnotu 0.98 (vyčíslená </a:t>
            </a:r>
            <a:r>
              <a:rPr lang="sk-SK" dirty="0" err="1"/>
              <a:t>pearson</a:t>
            </a:r>
            <a:r>
              <a:rPr lang="sk-SK" dirty="0"/>
              <a:t> korelačným koeficientom).</a:t>
            </a:r>
          </a:p>
          <a:p>
            <a:r>
              <a:rPr lang="sk-SK" dirty="0"/>
              <a:t>Možné ďalšie spresňovania za použitia rozsiahlejších </a:t>
            </a:r>
            <a:r>
              <a:rPr lang="sk-SK" dirty="0" err="1"/>
              <a:t>trénovacích</a:t>
            </a:r>
            <a:r>
              <a:rPr lang="sk-SK" dirty="0"/>
              <a:t> dát (za viac ako 2 roky).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285C77-BA1C-CE13-2B2B-6B488ADD2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18"/>
            <a:ext cx="1730514" cy="17305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C51B65-8EA3-AA92-4630-EC10E9574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274" y="146413"/>
            <a:ext cx="1189149" cy="11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887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7AAD2-CA03-280C-781E-50B9789C6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63" y="146413"/>
            <a:ext cx="10515600" cy="1325563"/>
          </a:xfrm>
        </p:spPr>
        <p:txBody>
          <a:bodyPr/>
          <a:lstStyle/>
          <a:p>
            <a:pPr algn="ctr"/>
            <a:r>
              <a:rPr lang="sk-SK" b="1" dirty="0"/>
              <a:t>Požiadavky na </a:t>
            </a:r>
            <a:r>
              <a:rPr lang="sk-SK" b="1" dirty="0" err="1"/>
              <a:t>estimačný</a:t>
            </a:r>
            <a:r>
              <a:rPr lang="sk-SK" b="1" dirty="0"/>
              <a:t> systém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CE71F-9156-E344-8C10-E294CBAC2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Modelovanie veličiny FVE, na základe vplyvov:</a:t>
            </a:r>
          </a:p>
          <a:p>
            <a:pPr lvl="1"/>
            <a:r>
              <a:rPr lang="sk-SK" dirty="0"/>
              <a:t>meraných </a:t>
            </a:r>
            <a:r>
              <a:rPr lang="sk-SK" dirty="0" err="1"/>
              <a:t>meteo</a:t>
            </a:r>
            <a:r>
              <a:rPr lang="sk-SK" dirty="0"/>
              <a:t>-veličín (žiarenie, vlhkosť, teplota)</a:t>
            </a:r>
          </a:p>
          <a:p>
            <a:pPr lvl="1"/>
            <a:r>
              <a:rPr lang="sk-SK" dirty="0"/>
              <a:t>dátumu a času </a:t>
            </a:r>
          </a:p>
          <a:p>
            <a:pPr lvl="1"/>
            <a:r>
              <a:rPr lang="sk-SK" dirty="0"/>
              <a:t>lokality </a:t>
            </a:r>
          </a:p>
          <a:p>
            <a:pPr lvl="1"/>
            <a:r>
              <a:rPr lang="sk-SK" dirty="0"/>
              <a:t>Inštalovaného výkonu </a:t>
            </a:r>
            <a:r>
              <a:rPr lang="en-US" dirty="0"/>
              <a:t>FVE</a:t>
            </a:r>
            <a:endParaRPr lang="sk-SK" dirty="0"/>
          </a:p>
          <a:p>
            <a:pPr lvl="1"/>
            <a:endParaRPr lang="sk-SK" dirty="0"/>
          </a:p>
          <a:p>
            <a:r>
              <a:rPr lang="sk-SK" dirty="0"/>
              <a:t>Časová náročnosť – do 1 hodiny  (dodatočne znížená)</a:t>
            </a:r>
          </a:p>
          <a:p>
            <a:r>
              <a:rPr lang="sk-SK" dirty="0"/>
              <a:t>Prenositeľnosť systému, kompatibilita</a:t>
            </a:r>
          </a:p>
          <a:p>
            <a:pPr lvl="1"/>
            <a:r>
              <a:rPr lang="sk-SK" dirty="0"/>
              <a:t>Použitý jazyk Java 1.8, použité univerzálne formáty dát – </a:t>
            </a:r>
            <a:r>
              <a:rPr lang="sk-SK" dirty="0" err="1"/>
              <a:t>csv</a:t>
            </a:r>
            <a:endParaRPr lang="sk-SK" dirty="0"/>
          </a:p>
          <a:p>
            <a:pPr lvl="1"/>
            <a:r>
              <a:rPr lang="sk-SK" dirty="0"/>
              <a:t>Okrem Java </a:t>
            </a:r>
            <a:r>
              <a:rPr lang="sk-SK" dirty="0" err="1"/>
              <a:t>Virtual</a:t>
            </a:r>
            <a:r>
              <a:rPr lang="sk-SK" dirty="0"/>
              <a:t> </a:t>
            </a:r>
            <a:r>
              <a:rPr lang="sk-SK" dirty="0" err="1"/>
              <a:t>Machine</a:t>
            </a:r>
            <a:r>
              <a:rPr lang="sk-SK" dirty="0"/>
              <a:t> nie je potrebné inštalovať žiadne ďalšie súčasti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876B0D-3144-9C2B-3F7C-50D7803B3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18"/>
            <a:ext cx="1730514" cy="17305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37CC84-519D-AB2B-D5FB-08645EADC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274" y="146413"/>
            <a:ext cx="1189149" cy="11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38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580CA-4604-7C67-4608-2A9B168B4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Problémy pri riešení projektu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AF6A7-CF31-F821-0006-F485AE790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632" y="1690688"/>
            <a:ext cx="10515600" cy="4351338"/>
          </a:xfrm>
        </p:spPr>
        <p:txBody>
          <a:bodyPr/>
          <a:lstStyle/>
          <a:p>
            <a:r>
              <a:rPr lang="sk-SK" dirty="0"/>
              <a:t>Chybná reprezentácia vo vstupných údajoch</a:t>
            </a:r>
          </a:p>
          <a:p>
            <a:r>
              <a:rPr lang="sk-SK" dirty="0"/>
              <a:t>Rozličné vlastnosti údajov za roky 2022 a 2021</a:t>
            </a:r>
          </a:p>
          <a:p>
            <a:r>
              <a:rPr lang="sk-SK" dirty="0"/>
              <a:t>„Nočné generovanie“ FVE</a:t>
            </a:r>
          </a:p>
          <a:p>
            <a:r>
              <a:rPr lang="sk-SK" dirty="0"/>
              <a:t>Mierne odlišné vlastnosti jednotlivých lokalít</a:t>
            </a:r>
          </a:p>
          <a:p>
            <a:r>
              <a:rPr lang="sk-SK" dirty="0"/>
              <a:t>Problém so zovšeobecnením </a:t>
            </a:r>
          </a:p>
          <a:p>
            <a:pPr marL="0" indent="0">
              <a:buNone/>
            </a:pPr>
            <a:r>
              <a:rPr lang="sk-SK" dirty="0"/>
              <a:t>   vstupných atribútov naprieč lokalitami</a:t>
            </a:r>
          </a:p>
          <a:p>
            <a:r>
              <a:rPr lang="sk-SK" dirty="0"/>
              <a:t>Dostatočná presnosť modelov</a:t>
            </a:r>
          </a:p>
          <a:p>
            <a:r>
              <a:rPr lang="sk-SK" dirty="0"/>
              <a:t>Odhad inštalovaného výkonu FVE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5C23B0-43EB-4DA3-E308-374D6AAA1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18"/>
            <a:ext cx="1730514" cy="17305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226A55-64E9-FCF9-BC48-2F8A9D465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274" y="146413"/>
            <a:ext cx="1189149" cy="11942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5EC550-47C2-4239-823E-4C76DBF627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953" y="3660581"/>
            <a:ext cx="4403911" cy="24502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16E6BB-F7F4-33A0-2852-7A0BADD9C8D8}"/>
              </a:ext>
            </a:extLst>
          </p:cNvPr>
          <p:cNvSpPr txBox="1"/>
          <p:nvPr/>
        </p:nvSpPr>
        <p:spPr>
          <a:xfrm rot="16200000">
            <a:off x="5946327" y="4633735"/>
            <a:ext cx="2257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FVE / inštalované FVE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31B0BA-42C9-7F4B-8B12-3FAC483ECD1D}"/>
              </a:ext>
            </a:extLst>
          </p:cNvPr>
          <p:cNvSpPr txBox="1"/>
          <p:nvPr/>
        </p:nvSpPr>
        <p:spPr>
          <a:xfrm>
            <a:off x="8694822" y="6123543"/>
            <a:ext cx="313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Čas dňa v minútach od polnoci</a:t>
            </a:r>
          </a:p>
        </p:txBody>
      </p:sp>
    </p:spTree>
    <p:extLst>
      <p:ext uri="{BB962C8B-B14F-4D97-AF65-F5344CB8AC3E}">
        <p14:creationId xmlns:p14="http://schemas.microsoft.com/office/powerpoint/2010/main" val="812435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840C7-56A1-4DAE-51DE-21498ED9C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842" y="1464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 b="1" dirty="0"/>
              <a:t>Poznatky získané z dátovej </a:t>
            </a:r>
            <a:br>
              <a:rPr lang="sk-SK" b="1" dirty="0"/>
            </a:br>
            <a:r>
              <a:rPr lang="sk-SK" b="1" dirty="0"/>
              <a:t>analýzy a modelovania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4FAD1-9326-25F1-B3C0-2E1F0F03F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60242" cy="4351338"/>
          </a:xfrm>
        </p:spPr>
        <p:txBody>
          <a:bodyPr>
            <a:normAutofit fontScale="85000" lnSpcReduction="20000"/>
          </a:bodyPr>
          <a:lstStyle/>
          <a:p>
            <a:r>
              <a:rPr lang="sk-SK" dirty="0"/>
              <a:t>Rozličné vlastnosti jednotlivých lokalít 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sk-SK" dirty="0"/>
              <a:t> </a:t>
            </a:r>
            <a:r>
              <a:rPr lang="en-US" dirty="0" err="1"/>
              <a:t>Potreba</a:t>
            </a:r>
            <a:r>
              <a:rPr lang="en-US" dirty="0"/>
              <a:t> </a:t>
            </a:r>
            <a:r>
              <a:rPr lang="en-US" dirty="0" err="1"/>
              <a:t>samostatn</a:t>
            </a:r>
            <a:r>
              <a:rPr lang="sk-SK" dirty="0" err="1"/>
              <a:t>ého</a:t>
            </a:r>
            <a:r>
              <a:rPr lang="sk-SK" dirty="0"/>
              <a:t> modelovania jednotlivých lokalít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sk-SK" dirty="0"/>
              <a:t> Potreba jednotnej štruktúry modelu, naprieč lokalitami</a:t>
            </a:r>
          </a:p>
          <a:p>
            <a:pPr marL="457200" lvl="1" indent="0">
              <a:buNone/>
            </a:pPr>
            <a:r>
              <a:rPr lang="sk-SK" dirty="0"/>
              <a:t>	(modely pre jednotlivé lokality majú identickú štruktúru, odlišné parametre)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sk-SK" dirty="0"/>
              <a:t> Potreba identifikovania / definovania vysoko-relevantných vstupných   atribútov naprieč lokalitami</a:t>
            </a:r>
            <a:endParaRPr lang="sk-SK" sz="1300" dirty="0"/>
          </a:p>
          <a:p>
            <a:r>
              <a:rPr lang="sk-SK" dirty="0"/>
              <a:t>Ako optimálny model sa ukázala skupina regresných stromov M5P, trénovaných použitím techniky združeného učenia (Ensemble </a:t>
            </a:r>
            <a:r>
              <a:rPr lang="sk-SK" dirty="0" err="1"/>
              <a:t>Learning</a:t>
            </a:r>
            <a:r>
              <a:rPr lang="sk-SK" dirty="0"/>
              <a:t>) 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US" dirty="0"/>
              <a:t> </a:t>
            </a:r>
            <a:r>
              <a:rPr lang="sk-SK" dirty="0"/>
              <a:t>Vzhľadom na nezávislé trénovanie jednotlivých čiastkových stromových modelov tak 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sk-SK" dirty="0"/>
              <a:t>výborne odoláva efektu preučenia </a:t>
            </a:r>
            <a:endParaRPr lang="en-US" dirty="0"/>
          </a:p>
          <a:p>
            <a:pPr lvl="1">
              <a:buFont typeface="Wingdings" panose="05000000000000000000" pitchFamily="2" charset="2"/>
              <a:buChar char="è"/>
            </a:pPr>
            <a:r>
              <a:rPr lang="en-US" dirty="0"/>
              <a:t> V</a:t>
            </a:r>
            <a:r>
              <a:rPr lang="sk-SK" dirty="0" err="1"/>
              <a:t>plyv</a:t>
            </a:r>
            <a:r>
              <a:rPr lang="sk-SK" dirty="0"/>
              <a:t> použitia techniky strojového učenia </a:t>
            </a:r>
            <a:r>
              <a:rPr lang="en-US" dirty="0"/>
              <a:t>“</a:t>
            </a:r>
            <a:r>
              <a:rPr lang="sk-SK" dirty="0" err="1"/>
              <a:t>Bagging</a:t>
            </a:r>
            <a:r>
              <a:rPr lang="en-US" dirty="0"/>
              <a:t>”</a:t>
            </a:r>
            <a:endParaRPr lang="sk-SK" dirty="0"/>
          </a:p>
          <a:p>
            <a:r>
              <a:rPr lang="sk-SK" dirty="0"/>
              <a:t>Dôsledok</a:t>
            </a:r>
          </a:p>
          <a:p>
            <a:pPr lvl="1"/>
            <a:r>
              <a:rPr lang="sk-SK" dirty="0"/>
              <a:t>18 Lokalít x 20 stromov v združenom modely = 360 čiastkových modelov</a:t>
            </a:r>
            <a:endParaRPr lang="en-US" dirty="0"/>
          </a:p>
          <a:p>
            <a:pPr lvl="2"/>
            <a:r>
              <a:rPr lang="en-US" sz="2100" dirty="0" err="1"/>
              <a:t>Zl</a:t>
            </a:r>
            <a:r>
              <a:rPr lang="sk-SK" sz="2100" dirty="0" err="1"/>
              <a:t>účený</a:t>
            </a:r>
            <a:r>
              <a:rPr lang="sk-SK" sz="2100" dirty="0"/>
              <a:t> model:  </a:t>
            </a:r>
            <a:r>
              <a:rPr lang="en-US" sz="2100" dirty="0" err="1"/>
              <a:t>cca</a:t>
            </a:r>
            <a:r>
              <a:rPr lang="en-US" sz="2100" dirty="0"/>
              <a:t> ~600 MB</a:t>
            </a:r>
          </a:p>
          <a:p>
            <a:pPr marL="457200" lvl="1" indent="0">
              <a:buNone/>
            </a:pPr>
            <a:endParaRPr lang="sk-S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D5BC38-99C0-A5AD-1330-97E505072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18"/>
            <a:ext cx="1730514" cy="17305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0A8061-9702-DD60-4AA4-10F113A7D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274" y="146413"/>
            <a:ext cx="1189149" cy="11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46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CE2923-7923-0360-18E1-4736CA88C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18"/>
            <a:ext cx="1730514" cy="17305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F6267-F3D7-300B-0494-E842F692F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863" y="1584271"/>
            <a:ext cx="11710737" cy="49769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k-SK" sz="3300" b="1" dirty="0"/>
              <a:t>Relevantné Atribúty použité k modelovaniu:</a:t>
            </a:r>
          </a:p>
          <a:p>
            <a:pPr marL="0" indent="0">
              <a:buNone/>
            </a:pPr>
            <a:r>
              <a:rPr lang="sk-SK" dirty="0"/>
              <a:t>- minúta v dni  (v rozsahu 0 - 1440)			 </a:t>
            </a:r>
          </a:p>
          <a:p>
            <a:pPr marL="0" indent="0">
              <a:buNone/>
            </a:pPr>
            <a:r>
              <a:rPr lang="sk-SK" dirty="0"/>
              <a:t>- deň v roku	  (v rozsahu 1 - 366)</a:t>
            </a:r>
          </a:p>
          <a:p>
            <a:pPr marL="0" indent="0">
              <a:buNone/>
            </a:pPr>
            <a:r>
              <a:rPr lang="sk-SK" dirty="0"/>
              <a:t>- časový interval východu a západu slnka v danom dni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atrib</a:t>
            </a:r>
            <a:r>
              <a:rPr lang="sk-SK" dirty="0" err="1"/>
              <a:t>út</a:t>
            </a:r>
            <a:r>
              <a:rPr lang="sk-SK" dirty="0"/>
              <a:t> ktorý kladnou </a:t>
            </a:r>
            <a:r>
              <a:rPr lang="sk-SK" dirty="0" err="1"/>
              <a:t>polperiódu</a:t>
            </a:r>
            <a:r>
              <a:rPr lang="sk-SK" dirty="0"/>
              <a:t> sin pokrýva časy od východu po západ slnka, inak 0</a:t>
            </a:r>
          </a:p>
          <a:p>
            <a:pPr marL="0" indent="0">
              <a:buNone/>
            </a:pPr>
            <a:r>
              <a:rPr lang="sk-SK" dirty="0"/>
              <a:t>	- odvodený atribút </a:t>
            </a:r>
            <a:r>
              <a:rPr lang="sk-SK" dirty="0" err="1"/>
              <a:t>IsDay</a:t>
            </a:r>
            <a:r>
              <a:rPr lang="sk-SK" dirty="0"/>
              <a:t>   ( dáva hodnotu 1, ak </a:t>
            </a:r>
            <a:r>
              <a:rPr lang="sk-SK" dirty="0" err="1"/>
              <a:t>predch</a:t>
            </a:r>
            <a:r>
              <a:rPr lang="sk-SK" dirty="0"/>
              <a:t>. atribút </a:t>
            </a:r>
            <a:r>
              <a:rPr lang="en-US" dirty="0"/>
              <a:t>&gt; 0.03, </a:t>
            </a:r>
            <a:r>
              <a:rPr lang="en-US" dirty="0" err="1"/>
              <a:t>inak</a:t>
            </a:r>
            <a:r>
              <a:rPr lang="en-US" dirty="0"/>
              <a:t> 0 </a:t>
            </a:r>
            <a:r>
              <a:rPr lang="sk-SK" dirty="0"/>
              <a:t>)</a:t>
            </a:r>
            <a:r>
              <a:rPr lang="en-US" dirty="0"/>
              <a:t>.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- teplota najbližších/najrelevantnejších </a:t>
            </a:r>
            <a:r>
              <a:rPr lang="sk-SK" dirty="0" err="1"/>
              <a:t>meteo</a:t>
            </a:r>
            <a:r>
              <a:rPr lang="sk-SK" dirty="0"/>
              <a:t>-lokalít</a:t>
            </a:r>
          </a:p>
          <a:p>
            <a:pPr marL="0" indent="0">
              <a:buNone/>
            </a:pPr>
            <a:r>
              <a:rPr lang="sk-SK" dirty="0"/>
              <a:t>	- pôvodná veličina</a:t>
            </a:r>
          </a:p>
          <a:p>
            <a:pPr marL="0" indent="0">
              <a:buNone/>
            </a:pPr>
            <a:r>
              <a:rPr lang="sk-SK" dirty="0"/>
              <a:t>	- transformovaná   </a:t>
            </a:r>
            <a:r>
              <a:rPr lang="sk-SK" dirty="0" err="1"/>
              <a:t>pow</a:t>
            </a:r>
            <a:r>
              <a:rPr lang="sk-SK" dirty="0"/>
              <a:t>(</a:t>
            </a:r>
            <a:r>
              <a:rPr lang="sk-SK" dirty="0" err="1"/>
              <a:t>temperature</a:t>
            </a:r>
            <a:r>
              <a:rPr lang="sk-SK" dirty="0"/>
              <a:t>, 2.2)    ( </a:t>
            </a:r>
            <a:r>
              <a:rPr lang="sk-SK" dirty="0" err="1"/>
              <a:t>pow</a:t>
            </a:r>
            <a:r>
              <a:rPr lang="sk-SK" dirty="0"/>
              <a:t>(x</a:t>
            </a:r>
            <a:r>
              <a:rPr lang="en-US" dirty="0"/>
              <a:t>, n</a:t>
            </a:r>
            <a:r>
              <a:rPr lang="sk-SK" dirty="0"/>
              <a:t>) = </a:t>
            </a:r>
            <a:r>
              <a:rPr lang="sk-SK" dirty="0" err="1"/>
              <a:t>sign</a:t>
            </a:r>
            <a:r>
              <a:rPr lang="sk-SK" dirty="0"/>
              <a:t>(x) * (</a:t>
            </a:r>
            <a:r>
              <a:rPr lang="sk-SK" dirty="0" err="1"/>
              <a:t>abs</a:t>
            </a:r>
            <a:r>
              <a:rPr lang="sk-SK" dirty="0"/>
              <a:t>(x)</a:t>
            </a:r>
            <a:r>
              <a:rPr lang="en-US" dirty="0"/>
              <a:t>^n</a:t>
            </a:r>
            <a:r>
              <a:rPr lang="sk-SK" dirty="0"/>
              <a:t>) )</a:t>
            </a:r>
          </a:p>
          <a:p>
            <a:pPr marL="0" indent="0">
              <a:buNone/>
            </a:pPr>
            <a:r>
              <a:rPr lang="sk-SK" dirty="0"/>
              <a:t>- vlhkosť najbližších/najrelevantnejších </a:t>
            </a:r>
            <a:r>
              <a:rPr lang="sk-SK" dirty="0" err="1"/>
              <a:t>meteo</a:t>
            </a:r>
            <a:r>
              <a:rPr lang="sk-SK" dirty="0"/>
              <a:t>-lokalít</a:t>
            </a:r>
          </a:p>
          <a:p>
            <a:pPr marL="0" indent="0">
              <a:buNone/>
            </a:pPr>
            <a:r>
              <a:rPr lang="sk-SK" dirty="0"/>
              <a:t>   	- transformovaná veličina		(1 – 0.01 * </a:t>
            </a:r>
            <a:r>
              <a:rPr lang="sk-SK" dirty="0" err="1"/>
              <a:t>humidity</a:t>
            </a:r>
            <a:r>
              <a:rPr lang="sk-SK" dirty="0"/>
              <a:t>)</a:t>
            </a:r>
          </a:p>
          <a:p>
            <a:pPr marL="0" indent="0">
              <a:buNone/>
            </a:pPr>
            <a:r>
              <a:rPr lang="sk-SK" dirty="0"/>
              <a:t>	- transformovaná veličina * atribút </a:t>
            </a:r>
            <a:r>
              <a:rPr lang="sk-SK" dirty="0" err="1"/>
              <a:t>IsDay</a:t>
            </a:r>
            <a:r>
              <a:rPr lang="sk-SK" dirty="0"/>
              <a:t> 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CE79D70-F403-7F16-1E76-5E680E17E0EB}"/>
              </a:ext>
            </a:extLst>
          </p:cNvPr>
          <p:cNvSpPr txBox="1">
            <a:spLocks/>
          </p:cNvSpPr>
          <p:nvPr/>
        </p:nvSpPr>
        <p:spPr>
          <a:xfrm>
            <a:off x="701842" y="1464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b="1" dirty="0"/>
              <a:t>Poznatky získané z dátovej </a:t>
            </a:r>
            <a:br>
              <a:rPr lang="sk-SK" b="1" dirty="0"/>
            </a:br>
            <a:r>
              <a:rPr lang="sk-SK" b="1" dirty="0"/>
              <a:t>analýzy a modelovania</a:t>
            </a:r>
            <a:r>
              <a:rPr lang="en-US" b="1" dirty="0"/>
              <a:t> 2</a:t>
            </a:r>
            <a:endParaRPr lang="sk-SK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F445DC-5FC0-AC10-7CE9-289EB14A5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274" y="146413"/>
            <a:ext cx="1189149" cy="11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31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71090-DC06-A8B1-7159-BF87E673B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b="1" dirty="0"/>
              <a:t>Poznatky získané z dátovej </a:t>
            </a:r>
            <a:br>
              <a:rPr lang="sk-SK" b="1" dirty="0"/>
            </a:br>
            <a:r>
              <a:rPr lang="sk-SK" b="1" dirty="0"/>
              <a:t>analýzy a modelovania</a:t>
            </a:r>
            <a:r>
              <a:rPr lang="en-US" b="1" dirty="0"/>
              <a:t> </a:t>
            </a:r>
            <a:r>
              <a:rPr lang="sk-SK" b="1" dirty="0"/>
              <a:t>3</a:t>
            </a:r>
            <a:br>
              <a:rPr lang="sk-SK" b="1" dirty="0"/>
            </a:b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6E9BD-811D-0B64-AF76-9078B11FA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sz="2800" b="1" dirty="0"/>
              <a:t>Relevantné Atribúty použité k modelovaniu:</a:t>
            </a:r>
          </a:p>
          <a:p>
            <a:pPr marL="0" indent="0">
              <a:buNone/>
            </a:pPr>
            <a:r>
              <a:rPr lang="sk-SK" dirty="0"/>
              <a:t>- žiarenie najbližších/najrelevantnejších </a:t>
            </a:r>
            <a:r>
              <a:rPr lang="sk-SK" dirty="0" err="1"/>
              <a:t>meteo</a:t>
            </a:r>
            <a:r>
              <a:rPr lang="sk-SK" dirty="0"/>
              <a:t>-lokalít</a:t>
            </a:r>
          </a:p>
          <a:p>
            <a:pPr marL="0" indent="0">
              <a:buNone/>
            </a:pPr>
            <a:r>
              <a:rPr lang="sk-SK" dirty="0"/>
              <a:t>  	- transformovaná veličina (</a:t>
            </a:r>
            <a:r>
              <a:rPr lang="sk-SK" dirty="0" err="1"/>
              <a:t>radiance</a:t>
            </a:r>
            <a:r>
              <a:rPr lang="sk-SK" dirty="0"/>
              <a:t> / 1260.0)</a:t>
            </a:r>
          </a:p>
          <a:p>
            <a:pPr marL="0" indent="0">
              <a:buNone/>
            </a:pPr>
            <a:r>
              <a:rPr lang="sk-SK" dirty="0"/>
              <a:t>	- transformovaná veličina * atribút </a:t>
            </a:r>
            <a:r>
              <a:rPr lang="sk-SK" dirty="0" err="1"/>
              <a:t>IsDay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- ďalšie súčinové atribúty</a:t>
            </a:r>
          </a:p>
          <a:p>
            <a:pPr marL="0" indent="0">
              <a:buNone/>
            </a:pPr>
            <a:r>
              <a:rPr lang="sk-SK" dirty="0"/>
              <a:t>	- súčin transformovaného atribútu vlhkosti * mocniny teploty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en-US" dirty="0"/>
              <a:t>Z </a:t>
            </a:r>
            <a:r>
              <a:rPr lang="sk-SK" dirty="0"/>
              <a:t>údajov </a:t>
            </a:r>
            <a:r>
              <a:rPr lang="sk-SK" dirty="0" err="1"/>
              <a:t>meteo</a:t>
            </a:r>
            <a:r>
              <a:rPr lang="sk-SK" dirty="0"/>
              <a:t>-lokalít boli použité 4 </a:t>
            </a:r>
            <a:r>
              <a:rPr lang="sk-SK" dirty="0" err="1"/>
              <a:t>najb</a:t>
            </a:r>
            <a:r>
              <a:rPr lang="en-US" dirty="0"/>
              <a:t>li</a:t>
            </a:r>
            <a:r>
              <a:rPr lang="sk-SK" dirty="0" err="1"/>
              <a:t>žšie</a:t>
            </a:r>
            <a:r>
              <a:rPr lang="sk-SK" dirty="0"/>
              <a:t> / najrelevantnejšie lokality  (vyčíslenej podľa miery korelácie intenzity žiarenia voči FVE pre danú FVE lokalitu)</a:t>
            </a:r>
          </a:p>
          <a:p>
            <a:endParaRPr lang="sk-S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8566ED-DDA4-11E6-D900-8F25E0759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18"/>
            <a:ext cx="1730514" cy="17305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60A7FB-EF83-9076-873D-89AEDB0F54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274" y="146413"/>
            <a:ext cx="1189149" cy="11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60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7755E-33D0-DE7A-B8E0-877E0C11B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Návrh riešenia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A3708-364B-F0F3-B662-E45AF3764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042"/>
            <a:ext cx="10515600" cy="4636921"/>
          </a:xfrm>
        </p:spPr>
        <p:txBody>
          <a:bodyPr>
            <a:normAutofit/>
          </a:bodyPr>
          <a:lstStyle/>
          <a:p>
            <a:r>
              <a:rPr lang="sk-SK" dirty="0"/>
              <a:t>Inštalovaný výkon je odhadnutý, pre jednotlivé lokality / roky, pričom do budúcna bude možnosť doplniť hodnoty inštalovaného výkonu (keď bude meraný)</a:t>
            </a:r>
          </a:p>
          <a:p>
            <a:r>
              <a:rPr lang="sk-SK" dirty="0"/>
              <a:t>FVE normalizovaný inštalovaným výkonom</a:t>
            </a:r>
          </a:p>
          <a:p>
            <a:r>
              <a:rPr lang="sk-SK" dirty="0"/>
              <a:t>Modelovanie po jednotlivých lokalitách</a:t>
            </a:r>
          </a:p>
          <a:p>
            <a:r>
              <a:rPr lang="sk-SK" dirty="0"/>
              <a:t>Z hodnoty FVE odhad nemeranej zložky (podľa pomeru z </a:t>
            </a:r>
            <a:r>
              <a:rPr lang="sk-SK" dirty="0" err="1"/>
              <a:t>predch</a:t>
            </a:r>
            <a:r>
              <a:rPr lang="sk-SK" dirty="0"/>
              <a:t>. rokov)</a:t>
            </a:r>
          </a:p>
          <a:p>
            <a:r>
              <a:rPr lang="sk-SK" dirty="0"/>
              <a:t>Súčasťou riešenia sú moduly:</a:t>
            </a:r>
          </a:p>
          <a:p>
            <a:pPr lvl="1"/>
            <a:r>
              <a:rPr lang="sk-SK" dirty="0" err="1"/>
              <a:t>Trénovací</a:t>
            </a:r>
            <a:r>
              <a:rPr lang="sk-SK" dirty="0"/>
              <a:t> modul (pre tvorbu regresného modelu)</a:t>
            </a:r>
          </a:p>
          <a:p>
            <a:pPr lvl="1"/>
            <a:r>
              <a:rPr lang="sk-SK" dirty="0" err="1"/>
              <a:t>Estimačný</a:t>
            </a:r>
            <a:r>
              <a:rPr lang="sk-SK" dirty="0"/>
              <a:t> modul (</a:t>
            </a:r>
            <a:r>
              <a:rPr lang="en-US" dirty="0"/>
              <a:t>po</a:t>
            </a:r>
            <a:r>
              <a:rPr lang="sk-SK" dirty="0"/>
              <a:t>užitie modelu a vstupných dát pre </a:t>
            </a:r>
            <a:r>
              <a:rPr lang="sk-SK" dirty="0" err="1"/>
              <a:t>estimáciu</a:t>
            </a:r>
            <a:r>
              <a:rPr lang="sk-SK" dirty="0"/>
              <a:t> FVE 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6DAC52-2AB8-4400-BF7A-314861B7C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18"/>
            <a:ext cx="1048724" cy="10487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58CD15-C315-F3EA-15E9-5792F5D1E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274" y="146413"/>
            <a:ext cx="1189149" cy="11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56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09EB0-710F-E6A7-8F2E-DD8FF8CC2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Požiadavky na beh systému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4889D-7AC5-70B9-B2AA-75C4A0EDC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Nainštalovaná Java (v1.8+)</a:t>
            </a:r>
          </a:p>
          <a:p>
            <a:r>
              <a:rPr lang="sk-SK" dirty="0"/>
              <a:t>Hardwarové požiadavky</a:t>
            </a:r>
          </a:p>
          <a:p>
            <a:pPr lvl="1"/>
            <a:r>
              <a:rPr lang="sk-SK" dirty="0"/>
              <a:t>4GB voľného priestoru na disku</a:t>
            </a:r>
          </a:p>
          <a:p>
            <a:pPr lvl="1"/>
            <a:r>
              <a:rPr lang="sk-SK" dirty="0"/>
              <a:t>32 GB pamäte</a:t>
            </a:r>
          </a:p>
          <a:p>
            <a:pPr lvl="1"/>
            <a:endParaRPr lang="sk-SK" dirty="0"/>
          </a:p>
          <a:p>
            <a:r>
              <a:rPr lang="sk-SK" dirty="0"/>
              <a:t>Konfigurácia ciest v súbore settings.ini</a:t>
            </a:r>
          </a:p>
          <a:p>
            <a:r>
              <a:rPr lang="sk-SK" dirty="0"/>
              <a:t>Korektná štruktúra</a:t>
            </a:r>
          </a:p>
          <a:p>
            <a:pPr lvl="1"/>
            <a:r>
              <a:rPr lang="sk-SK" dirty="0"/>
              <a:t>Číselníkov</a:t>
            </a:r>
          </a:p>
          <a:p>
            <a:pPr lvl="1"/>
            <a:r>
              <a:rPr lang="sk-SK" dirty="0"/>
              <a:t>Dátových súborov (FVE a </a:t>
            </a:r>
            <a:r>
              <a:rPr lang="sk-SK" dirty="0" err="1"/>
              <a:t>meteo</a:t>
            </a:r>
            <a:r>
              <a:rPr lang="sk-SK" dirty="0"/>
              <a:t> dát)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1E24B0-9CAE-FDE2-C76C-82CB6D374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18"/>
            <a:ext cx="1730514" cy="17305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F6D4FD-A3FB-86FF-487E-A5BF1EF75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274" y="146413"/>
            <a:ext cx="1189149" cy="11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53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9415</TotalTime>
  <Words>1536</Words>
  <Application>Microsoft Office PowerPoint</Application>
  <PresentationFormat>Widescreen</PresentationFormat>
  <Paragraphs>202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Office Theme</vt:lpstr>
      <vt:lpstr>PowerPoint Presentation</vt:lpstr>
      <vt:lpstr>Štruktúra prezentácie</vt:lpstr>
      <vt:lpstr>Požiadavky na estimačný systém</vt:lpstr>
      <vt:lpstr>Problémy pri riešení projektu</vt:lpstr>
      <vt:lpstr>Poznatky získané z dátovej  analýzy a modelovania</vt:lpstr>
      <vt:lpstr>PowerPoint Presentation</vt:lpstr>
      <vt:lpstr>Poznatky získané z dátovej  analýzy a modelovania 3 </vt:lpstr>
      <vt:lpstr>Návrh riešenia</vt:lpstr>
      <vt:lpstr>Požiadavky na beh systému</vt:lpstr>
      <vt:lpstr>Konfigurácia Systému</vt:lpstr>
      <vt:lpstr>Zadefinovanie Číselníkov</vt:lpstr>
      <vt:lpstr>Štruktúra Dátových Súborov</vt:lpstr>
      <vt:lpstr>Vstupné dáta pre FVE a Meteo </vt:lpstr>
      <vt:lpstr>Schématické znázornenie  vstupov a výstupov</vt:lpstr>
      <vt:lpstr>Použitie systému na estimáciu FVE</vt:lpstr>
      <vt:lpstr>Použitie Grafického rozhrania systému</vt:lpstr>
      <vt:lpstr>Priebeh trénovacieho procesu</vt:lpstr>
      <vt:lpstr>Grafické znázornenie závislosti odhadnutej  hodnoty FVE od skutočnej</vt:lpstr>
      <vt:lpstr>Vizualizácia časového radu  estimovaných hodnôt FVE</vt:lpstr>
      <vt:lpstr>Použité regresné modely</vt:lpstr>
      <vt:lpstr>Dosiahnutá presnosť  </vt:lpstr>
      <vt:lpstr>Zhrnutie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Krammer</dc:creator>
  <cp:lastModifiedBy>Peter Krammer</cp:lastModifiedBy>
  <cp:revision>53</cp:revision>
  <dcterms:created xsi:type="dcterms:W3CDTF">2023-06-26T09:34:12Z</dcterms:created>
  <dcterms:modified xsi:type="dcterms:W3CDTF">2023-11-24T02:43:43Z</dcterms:modified>
</cp:coreProperties>
</file>